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9" r:id="rId2"/>
    <p:sldId id="284" r:id="rId3"/>
    <p:sldId id="378" r:id="rId4"/>
    <p:sldId id="346" r:id="rId5"/>
    <p:sldId id="375" r:id="rId6"/>
    <p:sldId id="372" r:id="rId7"/>
    <p:sldId id="374" r:id="rId8"/>
    <p:sldId id="395" r:id="rId9"/>
    <p:sldId id="371" r:id="rId10"/>
    <p:sldId id="370" r:id="rId11"/>
    <p:sldId id="379" r:id="rId12"/>
    <p:sldId id="381" r:id="rId13"/>
    <p:sldId id="382" r:id="rId14"/>
    <p:sldId id="319" r:id="rId15"/>
    <p:sldId id="387" r:id="rId16"/>
    <p:sldId id="390" r:id="rId17"/>
    <p:sldId id="391" r:id="rId18"/>
    <p:sldId id="389" r:id="rId19"/>
    <p:sldId id="290" r:id="rId20"/>
    <p:sldId id="339" r:id="rId21"/>
    <p:sldId id="310" r:id="rId22"/>
    <p:sldId id="366" r:id="rId23"/>
    <p:sldId id="314" r:id="rId24"/>
    <p:sldId id="364" r:id="rId25"/>
    <p:sldId id="380" r:id="rId26"/>
    <p:sldId id="317" r:id="rId27"/>
    <p:sldId id="327" r:id="rId28"/>
    <p:sldId id="393" r:id="rId29"/>
    <p:sldId id="392" r:id="rId30"/>
    <p:sldId id="329" r:id="rId31"/>
    <p:sldId id="340" r:id="rId32"/>
    <p:sldId id="341" r:id="rId33"/>
    <p:sldId id="342" r:id="rId34"/>
    <p:sldId id="328" r:id="rId35"/>
    <p:sldId id="331" r:id="rId36"/>
    <p:sldId id="343" r:id="rId37"/>
    <p:sldId id="344" r:id="rId38"/>
    <p:sldId id="384" r:id="rId39"/>
    <p:sldId id="350"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7" autoAdjust="0"/>
    <p:restoredTop sz="79759" autoAdjust="0"/>
  </p:normalViewPr>
  <p:slideViewPr>
    <p:cSldViewPr>
      <p:cViewPr>
        <p:scale>
          <a:sx n="76" d="100"/>
          <a:sy n="76" d="100"/>
        </p:scale>
        <p:origin x="-1637" y="48"/>
      </p:cViewPr>
      <p:guideLst>
        <p:guide orient="horz" pos="2160"/>
        <p:guide pos="2880"/>
      </p:guideLst>
    </p:cSldViewPr>
  </p:slideViewPr>
  <p:outlineViewPr>
    <p:cViewPr>
      <p:scale>
        <a:sx n="33" d="100"/>
        <a:sy n="33" d="100"/>
      </p:scale>
      <p:origin x="0" y="138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067"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isa%20smith\AppData\Local\Microsoft\Windows\Temporary%20Internet%20Files\Content.Outlook\25USUKWW\FY2012%20AFIR%20Municipal%20Data%20Comparison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of_fsmain\shares\Finance\Budget%20folder\FY15%20Budget%20Process\Info%20for%20Council\Standard%20Deviation%20Column%20Chart%20for%20Tax%20Rat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smtClean="0">
                <a:solidFill>
                  <a:srgbClr val="800000"/>
                </a:solidFill>
              </a:rPr>
              <a:t>FY2012 Property</a:t>
            </a:r>
            <a:r>
              <a:rPr lang="en-US" sz="3200" baseline="0" dirty="0" smtClean="0">
                <a:solidFill>
                  <a:srgbClr val="800000"/>
                </a:solidFill>
              </a:rPr>
              <a:t> </a:t>
            </a:r>
            <a:r>
              <a:rPr lang="en-US" sz="3200" baseline="0" dirty="0">
                <a:solidFill>
                  <a:srgbClr val="800000"/>
                </a:solidFill>
              </a:rPr>
              <a:t>Tax Per Capita</a:t>
            </a:r>
            <a:endParaRPr lang="en-US" sz="3200" dirty="0">
              <a:solidFill>
                <a:srgbClr val="800000"/>
              </a:solidFill>
            </a:endParaRPr>
          </a:p>
        </c:rich>
      </c:tx>
      <c:layout/>
      <c:overlay val="0"/>
    </c:title>
    <c:autoTitleDeleted val="0"/>
    <c:plotArea>
      <c:layout/>
      <c:barChart>
        <c:barDir val="col"/>
        <c:grouping val="stacked"/>
        <c:varyColors val="0"/>
        <c:ser>
          <c:idx val="0"/>
          <c:order val="0"/>
          <c:tx>
            <c:strRef>
              <c:f>Charts!$C$1</c:f>
              <c:strCache>
                <c:ptCount val="1"/>
                <c:pt idx="0">
                  <c:v>Property Tax Per Capita</c:v>
                </c:pt>
              </c:strCache>
            </c:strRef>
          </c:tx>
          <c:invertIfNegative val="0"/>
          <c:dLbls>
            <c:dLbl>
              <c:idx val="0"/>
              <c:layout>
                <c:manualLayout>
                  <c:x val="-6.5132435953104599E-3"/>
                  <c:y val="-6.3539525322369603E-2"/>
                </c:manualLayout>
              </c:layout>
              <c:spPr>
                <a:noFill/>
                <a:ln>
                  <a:noFill/>
                </a:ln>
                <a:effectLst/>
              </c:spPr>
              <c:txPr>
                <a:bodyPr/>
                <a:lstStyle/>
                <a:p>
                  <a:pPr>
                    <a:defRPr b="1">
                      <a:solidFill>
                        <a:srgbClr val="800000"/>
                      </a:solidFill>
                    </a:defRPr>
                  </a:pPr>
                  <a:endParaRPr lang="en-US"/>
                </a:p>
              </c:txPr>
              <c:showLegendKey val="0"/>
              <c:showVal val="1"/>
              <c:showCatName val="0"/>
              <c:showSerName val="0"/>
              <c:showPercent val="0"/>
              <c:showBubbleSize val="0"/>
            </c:dLbl>
            <c:dLbl>
              <c:idx val="1"/>
              <c:layout>
                <c:manualLayout>
                  <c:x val="-3.7121373341846E-3"/>
                  <c:y val="-0.25078477690288697"/>
                </c:manualLayout>
              </c:layout>
              <c:showLegendKey val="0"/>
              <c:showVal val="1"/>
              <c:showCatName val="0"/>
              <c:showSerName val="0"/>
              <c:showPercent val="0"/>
              <c:showBubbleSize val="0"/>
            </c:dLbl>
            <c:dLbl>
              <c:idx val="2"/>
              <c:layout>
                <c:manualLayout>
                  <c:x val="-3.6287862665814901E-3"/>
                  <c:y val="-0.23645972138098101"/>
                </c:manualLayout>
              </c:layout>
              <c:showLegendKey val="0"/>
              <c:showVal val="1"/>
              <c:showCatName val="0"/>
              <c:showSerName val="0"/>
              <c:showPercent val="0"/>
              <c:showBubbleSize val="0"/>
            </c:dLbl>
            <c:dLbl>
              <c:idx val="3"/>
              <c:layout>
                <c:manualLayout>
                  <c:x val="-4.3420585940271003E-3"/>
                  <c:y val="-0.26818917827579197"/>
                </c:manualLayout>
              </c:layout>
              <c:showLegendKey val="0"/>
              <c:showVal val="1"/>
              <c:showCatName val="0"/>
              <c:showSerName val="0"/>
              <c:showPercent val="0"/>
              <c:showBubbleSize val="0"/>
            </c:dLbl>
            <c:dLbl>
              <c:idx val="4"/>
              <c:layout>
                <c:manualLayout>
                  <c:x val="3.7557636376534002E-3"/>
                  <c:y val="-0.285091055925702"/>
                </c:manualLayout>
              </c:layout>
              <c:showLegendKey val="0"/>
              <c:showVal val="1"/>
              <c:showCatName val="0"/>
              <c:showSerName val="0"/>
              <c:showPercent val="0"/>
              <c:showBubbleSize val="0"/>
            </c:dLbl>
            <c:dLbl>
              <c:idx val="5"/>
              <c:layout>
                <c:manualLayout>
                  <c:x val="-2.9198883923293398E-3"/>
                  <c:y val="-0.23070260448213201"/>
                </c:manualLayout>
              </c:layout>
              <c:showLegendKey val="0"/>
              <c:showVal val="1"/>
              <c:showCatName val="0"/>
              <c:showSerName val="0"/>
              <c:showPercent val="0"/>
              <c:showBubbleSize val="0"/>
            </c:dLbl>
            <c:dLbl>
              <c:idx val="6"/>
              <c:layout>
                <c:manualLayout>
                  <c:x val="-2.8801636281951199E-3"/>
                  <c:y val="-0.26243206137694303"/>
                </c:manualLayout>
              </c:layout>
              <c:showLegendKey val="0"/>
              <c:showVal val="1"/>
              <c:showCatName val="0"/>
              <c:showSerName val="0"/>
              <c:showPercent val="0"/>
              <c:showBubbleSize val="0"/>
            </c:dLbl>
            <c:dLbl>
              <c:idx val="7"/>
              <c:layout>
                <c:manualLayout>
                  <c:x val="-2.2897306755574501E-3"/>
                  <c:y val="-0.25237956793862298"/>
                </c:manualLayout>
              </c:layout>
              <c:showLegendKey val="0"/>
              <c:showVal val="1"/>
              <c:showCatName val="0"/>
              <c:showSerName val="0"/>
              <c:showPercent val="0"/>
              <c:showBubbleSize val="0"/>
            </c:dLbl>
            <c:dLbl>
              <c:idx val="8"/>
              <c:layout>
                <c:manualLayout>
                  <c:x val="5.3404979782932498E-3"/>
                  <c:y val="-0.29159701191197201"/>
                </c:manualLayout>
              </c:layout>
              <c:showLegendKey val="0"/>
              <c:showVal val="1"/>
              <c:showCatName val="0"/>
              <c:showSerName val="0"/>
              <c:showPercent val="0"/>
              <c:showBubbleSize val="0"/>
            </c:dLbl>
            <c:dLbl>
              <c:idx val="9"/>
              <c:layout>
                <c:manualLayout>
                  <c:x val="-3.5891797309120098E-3"/>
                  <c:y val="-0.27672743791641402"/>
                </c:manualLayout>
              </c:layout>
              <c:showLegendKey val="0"/>
              <c:showVal val="1"/>
              <c:showCatName val="0"/>
              <c:showSerName val="0"/>
              <c:showPercent val="0"/>
              <c:showBubbleSize val="0"/>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Charts!$A$2:$A$11</c:f>
              <c:strCache>
                <c:ptCount val="10"/>
                <c:pt idx="0">
                  <c:v>Fayetteville</c:v>
                </c:pt>
                <c:pt idx="1">
                  <c:v>Charlotte</c:v>
                </c:pt>
                <c:pt idx="2">
                  <c:v>Raleigh</c:v>
                </c:pt>
                <c:pt idx="3">
                  <c:v>Greensboro</c:v>
                </c:pt>
                <c:pt idx="4">
                  <c:v>Durham</c:v>
                </c:pt>
                <c:pt idx="5">
                  <c:v>Winston-Salem</c:v>
                </c:pt>
                <c:pt idx="6">
                  <c:v>Cary</c:v>
                </c:pt>
                <c:pt idx="7">
                  <c:v>Wilmington</c:v>
                </c:pt>
                <c:pt idx="8">
                  <c:v>High Point</c:v>
                </c:pt>
                <c:pt idx="9">
                  <c:v>Asheville</c:v>
                </c:pt>
              </c:strCache>
            </c:strRef>
          </c:cat>
          <c:val>
            <c:numRef>
              <c:f>Charts!$C$2:$C$11</c:f>
              <c:numCache>
                <c:formatCode>_("$"* #,##0.00_);_("$"* \(#,##0.00\);_("$"* "-"??_);_(@_)</c:formatCode>
                <c:ptCount val="10"/>
                <c:pt idx="0">
                  <c:v>288.24022577357249</c:v>
                </c:pt>
                <c:pt idx="1">
                  <c:v>497.86901312368781</c:v>
                </c:pt>
                <c:pt idx="2">
                  <c:v>459.56943423774771</c:v>
                </c:pt>
                <c:pt idx="3">
                  <c:v>527.86117417980086</c:v>
                </c:pt>
                <c:pt idx="4">
                  <c:v>556.80196349199105</c:v>
                </c:pt>
                <c:pt idx="5">
                  <c:v>434.95599695015562</c:v>
                </c:pt>
                <c:pt idx="6">
                  <c:v>505.22800336281762</c:v>
                </c:pt>
                <c:pt idx="7">
                  <c:v>488.03108009563118</c:v>
                </c:pt>
                <c:pt idx="8">
                  <c:v>578.24988387855205</c:v>
                </c:pt>
                <c:pt idx="9">
                  <c:v>545.31632665018344</c:v>
                </c:pt>
              </c:numCache>
            </c:numRef>
          </c:val>
        </c:ser>
        <c:ser>
          <c:idx val="1"/>
          <c:order val="1"/>
          <c:tx>
            <c:strRef>
              <c:f>Charts!$D$1</c:f>
              <c:strCache>
                <c:ptCount val="1"/>
                <c:pt idx="0">
                  <c:v>Fayetteville Property Tax Per Capita, excluding population on Fort Bragg</c:v>
                </c:pt>
              </c:strCache>
            </c:strRef>
          </c:tx>
          <c:invertIfNegative val="0"/>
          <c:dLbls>
            <c:dLbl>
              <c:idx val="0"/>
              <c:layout>
                <c:manualLayout>
                  <c:x val="-4.34216239687364E-3"/>
                  <c:y val="-4.1113810502709798E-2"/>
                </c:manualLayout>
              </c:layout>
              <c:spPr>
                <a:noFill/>
                <a:ln>
                  <a:noFill/>
                </a:ln>
                <a:effectLst/>
              </c:spPr>
              <c:txPr>
                <a:bodyPr/>
                <a:lstStyle/>
                <a:p>
                  <a:pPr>
                    <a:defRPr b="1">
                      <a:solidFill>
                        <a:srgbClr val="800000"/>
                      </a:solidFill>
                    </a:defRPr>
                  </a:pPr>
                  <a:endParaRPr lang="en-US"/>
                </a:p>
              </c:txPr>
              <c:showLegendKey val="0"/>
              <c:showVal val="1"/>
              <c:showCatName val="0"/>
              <c:showSerName val="0"/>
              <c:showPercent val="0"/>
              <c:showBubbleSize val="0"/>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Charts!$A$2:$A$11</c:f>
              <c:strCache>
                <c:ptCount val="10"/>
                <c:pt idx="0">
                  <c:v>Fayetteville</c:v>
                </c:pt>
                <c:pt idx="1">
                  <c:v>Charlotte</c:v>
                </c:pt>
                <c:pt idx="2">
                  <c:v>Raleigh</c:v>
                </c:pt>
                <c:pt idx="3">
                  <c:v>Greensboro</c:v>
                </c:pt>
                <c:pt idx="4">
                  <c:v>Durham</c:v>
                </c:pt>
                <c:pt idx="5">
                  <c:v>Winston-Salem</c:v>
                </c:pt>
                <c:pt idx="6">
                  <c:v>Cary</c:v>
                </c:pt>
                <c:pt idx="7">
                  <c:v>Wilmington</c:v>
                </c:pt>
                <c:pt idx="8">
                  <c:v>High Point</c:v>
                </c:pt>
                <c:pt idx="9">
                  <c:v>Asheville</c:v>
                </c:pt>
              </c:strCache>
            </c:strRef>
          </c:cat>
          <c:val>
            <c:numRef>
              <c:f>Charts!$D$2:$D$11</c:f>
              <c:numCache>
                <c:formatCode>General</c:formatCode>
                <c:ptCount val="10"/>
                <c:pt idx="0" formatCode="_(&quot;$&quot;* #,##0.00_);_(&quot;$&quot;* \(#,##0.00\);_(&quot;$&quot;* &quot;-&quot;??_);_(@_)">
                  <c:v>39.219774226427432</c:v>
                </c:pt>
              </c:numCache>
            </c:numRef>
          </c:val>
        </c:ser>
        <c:dLbls>
          <c:showLegendKey val="0"/>
          <c:showVal val="0"/>
          <c:showCatName val="0"/>
          <c:showSerName val="0"/>
          <c:showPercent val="0"/>
          <c:showBubbleSize val="0"/>
        </c:dLbls>
        <c:gapWidth val="150"/>
        <c:overlap val="100"/>
        <c:axId val="155305472"/>
        <c:axId val="155307008"/>
      </c:barChart>
      <c:catAx>
        <c:axId val="155305472"/>
        <c:scaling>
          <c:orientation val="minMax"/>
        </c:scaling>
        <c:delete val="0"/>
        <c:axPos val="b"/>
        <c:numFmt formatCode="General" sourceLinked="0"/>
        <c:majorTickMark val="out"/>
        <c:minorTickMark val="none"/>
        <c:tickLblPos val="nextTo"/>
        <c:txPr>
          <a:bodyPr/>
          <a:lstStyle/>
          <a:p>
            <a:pPr>
              <a:defRPr b="1">
                <a:solidFill>
                  <a:srgbClr val="800000"/>
                </a:solidFill>
              </a:defRPr>
            </a:pPr>
            <a:endParaRPr lang="en-US"/>
          </a:p>
        </c:txPr>
        <c:crossAx val="155307008"/>
        <c:crosses val="autoZero"/>
        <c:auto val="1"/>
        <c:lblAlgn val="ctr"/>
        <c:lblOffset val="100"/>
        <c:noMultiLvlLbl val="0"/>
      </c:catAx>
      <c:valAx>
        <c:axId val="155307008"/>
        <c:scaling>
          <c:orientation val="minMax"/>
          <c:min val="0"/>
        </c:scaling>
        <c:delete val="0"/>
        <c:axPos val="l"/>
        <c:majorGridlines>
          <c:spPr>
            <a:ln>
              <a:solidFill>
                <a:sysClr val="window" lastClr="FFFFFF">
                  <a:lumMod val="85000"/>
                </a:sysClr>
              </a:solidFill>
            </a:ln>
          </c:spPr>
        </c:majorGridlines>
        <c:numFmt formatCode="_(&quot;$&quot;* #,##0.00_);_(&quot;$&quot;* \(#,##0.00\);_(&quot;$&quot;* &quot;-&quot;??_);_(@_)" sourceLinked="1"/>
        <c:majorTickMark val="out"/>
        <c:minorTickMark val="none"/>
        <c:tickLblPos val="nextTo"/>
        <c:crossAx val="155305472"/>
        <c:crosses val="autoZero"/>
        <c:crossBetween val="between"/>
      </c:valAx>
      <c:spPr>
        <a:noFill/>
        <a:ln w="25400">
          <a:noFill/>
        </a:ln>
      </c:spPr>
    </c:plotArea>
    <c:legend>
      <c:legendPos val="b"/>
      <c:layout/>
      <c:overlay val="0"/>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smtClean="0">
                <a:solidFill>
                  <a:srgbClr val="800000"/>
                </a:solidFill>
                <a:latin typeface="+mn-lt"/>
              </a:rPr>
              <a:t>FY</a:t>
            </a:r>
            <a:r>
              <a:rPr lang="en-US" sz="2800" baseline="0" dirty="0" smtClean="0">
                <a:solidFill>
                  <a:srgbClr val="800000"/>
                </a:solidFill>
                <a:latin typeface="+mn-lt"/>
              </a:rPr>
              <a:t>2012 </a:t>
            </a:r>
            <a:r>
              <a:rPr lang="en-US" sz="2800" baseline="0" dirty="0">
                <a:solidFill>
                  <a:srgbClr val="800000"/>
                </a:solidFill>
                <a:latin typeface="+mn-lt"/>
              </a:rPr>
              <a:t>Property Tax </a:t>
            </a:r>
            <a:endParaRPr lang="en-US" sz="2800" baseline="0" dirty="0" smtClean="0">
              <a:solidFill>
                <a:srgbClr val="800000"/>
              </a:solidFill>
              <a:latin typeface="+mn-lt"/>
            </a:endParaRPr>
          </a:p>
          <a:p>
            <a:pPr>
              <a:defRPr/>
            </a:pPr>
            <a:r>
              <a:rPr lang="en-US" sz="2800" baseline="0" dirty="0" smtClean="0">
                <a:solidFill>
                  <a:srgbClr val="800000"/>
                </a:solidFill>
                <a:latin typeface="+mn-lt"/>
              </a:rPr>
              <a:t>Revenue Per Capita</a:t>
            </a:r>
            <a:endParaRPr lang="en-US" sz="2800" dirty="0">
              <a:solidFill>
                <a:srgbClr val="800000"/>
              </a:solidFill>
              <a:latin typeface="+mn-lt"/>
            </a:endParaRP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800000"/>
              </a:solidFill>
            </c:spPr>
          </c:dPt>
          <c:cat>
            <c:strRef>
              <c:f>'Fiscal Year 2012 Per Capita'!$A$3:$A$12</c:f>
              <c:strCache>
                <c:ptCount val="10"/>
                <c:pt idx="0">
                  <c:v>Fayetteville</c:v>
                </c:pt>
                <c:pt idx="1">
                  <c:v>Charlotte</c:v>
                </c:pt>
                <c:pt idx="2">
                  <c:v>Raleigh</c:v>
                </c:pt>
                <c:pt idx="3">
                  <c:v>Greensboro</c:v>
                </c:pt>
                <c:pt idx="4">
                  <c:v>Durham</c:v>
                </c:pt>
                <c:pt idx="5">
                  <c:v>Winston-Salem</c:v>
                </c:pt>
                <c:pt idx="6">
                  <c:v>Cary</c:v>
                </c:pt>
                <c:pt idx="7">
                  <c:v>Wilmington</c:v>
                </c:pt>
                <c:pt idx="8">
                  <c:v>High Point</c:v>
                </c:pt>
                <c:pt idx="9">
                  <c:v>Asheville</c:v>
                </c:pt>
              </c:strCache>
            </c:strRef>
          </c:cat>
          <c:val>
            <c:numRef>
              <c:f>'Fiscal Year 2012 Per Capita'!$B$3:$B$12</c:f>
              <c:numCache>
                <c:formatCode>_("$"* #,##0.00_);_("$"* \(#,##0.00\);_("$"* "-"??_);_(@_)</c:formatCode>
                <c:ptCount val="10"/>
                <c:pt idx="0">
                  <c:v>288.24022577357249</c:v>
                </c:pt>
                <c:pt idx="1">
                  <c:v>497.86901312368781</c:v>
                </c:pt>
                <c:pt idx="2">
                  <c:v>459.56943423774771</c:v>
                </c:pt>
                <c:pt idx="3">
                  <c:v>527.86117417980086</c:v>
                </c:pt>
                <c:pt idx="4">
                  <c:v>556.80196349199161</c:v>
                </c:pt>
                <c:pt idx="5">
                  <c:v>434.95599695015562</c:v>
                </c:pt>
                <c:pt idx="6">
                  <c:v>505.22800336281762</c:v>
                </c:pt>
                <c:pt idx="7">
                  <c:v>488.03108009563118</c:v>
                </c:pt>
                <c:pt idx="8">
                  <c:v>578.24988387855205</c:v>
                </c:pt>
                <c:pt idx="9">
                  <c:v>545.31632665018344</c:v>
                </c:pt>
              </c:numCache>
            </c:numRef>
          </c:val>
        </c:ser>
        <c:dLbls>
          <c:showLegendKey val="0"/>
          <c:showVal val="0"/>
          <c:showCatName val="0"/>
          <c:showSerName val="0"/>
          <c:showPercent val="0"/>
          <c:showBubbleSize val="0"/>
        </c:dLbls>
        <c:gapWidth val="150"/>
        <c:axId val="155410816"/>
        <c:axId val="155412352"/>
      </c:barChart>
      <c:lineChart>
        <c:grouping val="standard"/>
        <c:varyColors val="0"/>
        <c:ser>
          <c:idx val="3"/>
          <c:order val="1"/>
          <c:tx>
            <c:strRef>
              <c:f>'Fiscal Year 2012 Per Capita'!$E$2</c:f>
              <c:strCache>
                <c:ptCount val="1"/>
                <c:pt idx="0">
                  <c:v>Mean Plus 1 SD = $566.74</c:v>
                </c:pt>
              </c:strCache>
            </c:strRef>
          </c:tx>
          <c:spPr>
            <a:ln>
              <a:solidFill>
                <a:srgbClr val="FF0000"/>
              </a:solidFill>
              <a:prstDash val="dash"/>
            </a:ln>
          </c:spPr>
          <c:marker>
            <c:symbol val="none"/>
          </c:marker>
          <c:val>
            <c:numRef>
              <c:f>'Fiscal Year 2012 Per Capita'!$E$3:$E$12</c:f>
              <c:numCache>
                <c:formatCode>0.00</c:formatCode>
                <c:ptCount val="10"/>
                <c:pt idx="0">
                  <c:v>566.74415638089988</c:v>
                </c:pt>
                <c:pt idx="1">
                  <c:v>566.74415638089988</c:v>
                </c:pt>
                <c:pt idx="2">
                  <c:v>566.74415638089988</c:v>
                </c:pt>
                <c:pt idx="3">
                  <c:v>566.74415638089988</c:v>
                </c:pt>
                <c:pt idx="4">
                  <c:v>566.74415638089988</c:v>
                </c:pt>
                <c:pt idx="5">
                  <c:v>566.74415638089988</c:v>
                </c:pt>
                <c:pt idx="6">
                  <c:v>566.74415638089988</c:v>
                </c:pt>
                <c:pt idx="7">
                  <c:v>566.74415638089988</c:v>
                </c:pt>
                <c:pt idx="8">
                  <c:v>566.74415638089988</c:v>
                </c:pt>
                <c:pt idx="9">
                  <c:v>566.74415638089988</c:v>
                </c:pt>
              </c:numCache>
            </c:numRef>
          </c:val>
          <c:smooth val="0"/>
        </c:ser>
        <c:ser>
          <c:idx val="1"/>
          <c:order val="2"/>
          <c:tx>
            <c:strRef>
              <c:f>'Fiscal Year 2012 Per Capita'!$C$2</c:f>
              <c:strCache>
                <c:ptCount val="1"/>
                <c:pt idx="0">
                  <c:v>Mean = $488.21</c:v>
                </c:pt>
              </c:strCache>
            </c:strRef>
          </c:tx>
          <c:spPr>
            <a:ln>
              <a:solidFill>
                <a:srgbClr val="FF0000"/>
              </a:solidFill>
            </a:ln>
          </c:spPr>
          <c:marker>
            <c:symbol val="none"/>
          </c:marker>
          <c:val>
            <c:numRef>
              <c:f>'Fiscal Year 2012 Per Capita'!$C$3:$C$12</c:f>
              <c:numCache>
                <c:formatCode>0.00</c:formatCode>
                <c:ptCount val="10"/>
                <c:pt idx="0">
                  <c:v>488.21231017441431</c:v>
                </c:pt>
                <c:pt idx="1">
                  <c:v>488.21231017441431</c:v>
                </c:pt>
                <c:pt idx="2">
                  <c:v>488.21231017441431</c:v>
                </c:pt>
                <c:pt idx="3">
                  <c:v>488.21231017441431</c:v>
                </c:pt>
                <c:pt idx="4">
                  <c:v>488.21231017441431</c:v>
                </c:pt>
                <c:pt idx="5">
                  <c:v>488.21231017441431</c:v>
                </c:pt>
                <c:pt idx="6">
                  <c:v>488.21231017441431</c:v>
                </c:pt>
                <c:pt idx="7">
                  <c:v>488.21231017441431</c:v>
                </c:pt>
                <c:pt idx="8">
                  <c:v>488.21231017441431</c:v>
                </c:pt>
                <c:pt idx="9">
                  <c:v>488.21231017441431</c:v>
                </c:pt>
              </c:numCache>
            </c:numRef>
          </c:val>
          <c:smooth val="0"/>
        </c:ser>
        <c:ser>
          <c:idx val="2"/>
          <c:order val="3"/>
          <c:tx>
            <c:strRef>
              <c:f>'Fiscal Year 2012 Per Capita'!$D$2</c:f>
              <c:strCache>
                <c:ptCount val="1"/>
                <c:pt idx="0">
                  <c:v>Mean Minus 1 SD = $409.68</c:v>
                </c:pt>
              </c:strCache>
            </c:strRef>
          </c:tx>
          <c:spPr>
            <a:ln>
              <a:solidFill>
                <a:srgbClr val="FF0000"/>
              </a:solidFill>
              <a:prstDash val="dash"/>
            </a:ln>
          </c:spPr>
          <c:marker>
            <c:symbol val="none"/>
          </c:marker>
          <c:val>
            <c:numRef>
              <c:f>'Fiscal Year 2012 Per Capita'!$D$3:$D$12</c:f>
              <c:numCache>
                <c:formatCode>0.00</c:formatCode>
                <c:ptCount val="10"/>
                <c:pt idx="0">
                  <c:v>409.68046396792869</c:v>
                </c:pt>
                <c:pt idx="1">
                  <c:v>409.68046396792869</c:v>
                </c:pt>
                <c:pt idx="2">
                  <c:v>409.68046396792869</c:v>
                </c:pt>
                <c:pt idx="3">
                  <c:v>409.68046396792869</c:v>
                </c:pt>
                <c:pt idx="4">
                  <c:v>409.68046396792869</c:v>
                </c:pt>
                <c:pt idx="5">
                  <c:v>409.68046396792869</c:v>
                </c:pt>
                <c:pt idx="6">
                  <c:v>409.68046396792869</c:v>
                </c:pt>
                <c:pt idx="7">
                  <c:v>409.68046396792869</c:v>
                </c:pt>
                <c:pt idx="8">
                  <c:v>409.68046396792869</c:v>
                </c:pt>
                <c:pt idx="9">
                  <c:v>409.68046396792869</c:v>
                </c:pt>
              </c:numCache>
            </c:numRef>
          </c:val>
          <c:smooth val="0"/>
        </c:ser>
        <c:dLbls>
          <c:showLegendKey val="0"/>
          <c:showVal val="0"/>
          <c:showCatName val="0"/>
          <c:showSerName val="0"/>
          <c:showPercent val="0"/>
          <c:showBubbleSize val="0"/>
        </c:dLbls>
        <c:marker val="1"/>
        <c:smooth val="0"/>
        <c:axId val="155410816"/>
        <c:axId val="155412352"/>
      </c:lineChart>
      <c:catAx>
        <c:axId val="155410816"/>
        <c:scaling>
          <c:orientation val="minMax"/>
        </c:scaling>
        <c:delete val="0"/>
        <c:axPos val="b"/>
        <c:numFmt formatCode="General" sourceLinked="0"/>
        <c:majorTickMark val="out"/>
        <c:minorTickMark val="none"/>
        <c:tickLblPos val="nextTo"/>
        <c:txPr>
          <a:bodyPr/>
          <a:lstStyle/>
          <a:p>
            <a:pPr>
              <a:defRPr b="1">
                <a:solidFill>
                  <a:srgbClr val="800000"/>
                </a:solidFill>
              </a:defRPr>
            </a:pPr>
            <a:endParaRPr lang="en-US"/>
          </a:p>
        </c:txPr>
        <c:crossAx val="155412352"/>
        <c:crossesAt val="200"/>
        <c:auto val="1"/>
        <c:lblAlgn val="ctr"/>
        <c:lblOffset val="100"/>
        <c:noMultiLvlLbl val="0"/>
      </c:catAx>
      <c:valAx>
        <c:axId val="155412352"/>
        <c:scaling>
          <c:orientation val="minMax"/>
          <c:max val="600"/>
          <c:min val="200"/>
        </c:scaling>
        <c:delete val="0"/>
        <c:axPos val="l"/>
        <c:majorGridlines/>
        <c:numFmt formatCode="_(&quot;$&quot;* #,##0.00_);_(&quot;$&quot;* \(#,##0.00\);_(&quot;$&quot;* &quot;-&quot;??_);_(@_)" sourceLinked="1"/>
        <c:majorTickMark val="out"/>
        <c:minorTickMark val="none"/>
        <c:tickLblPos val="nextTo"/>
        <c:crossAx val="155410816"/>
        <c:crosses val="autoZero"/>
        <c:crossBetween val="between"/>
        <c:majorUnit val="50"/>
        <c:minorUnit val="10"/>
      </c:valAx>
      <c:spPr>
        <a:noFill/>
        <a:ln w="25400">
          <a:noFill/>
        </a:ln>
      </c:spPr>
    </c:plotArea>
    <c:legend>
      <c:legendPos val="r"/>
      <c:legendEntry>
        <c:idx val="0"/>
        <c:delete val="1"/>
      </c:legendEntry>
      <c:layout>
        <c:manualLayout>
          <c:xMode val="edge"/>
          <c:yMode val="edge"/>
          <c:x val="0.75713497618353298"/>
          <c:y val="0.100215136535584"/>
          <c:w val="0.236086337712337"/>
          <c:h val="0.43848590896567202"/>
        </c:manualLayout>
      </c:layout>
      <c:overlay val="0"/>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4" cy="465138"/>
          </a:xfrm>
          <a:prstGeom prst="rect">
            <a:avLst/>
          </a:prstGeom>
        </p:spPr>
        <p:txBody>
          <a:bodyPr vert="horz" lIns="94030" tIns="47015" rIns="94030" bIns="47015" rtlCol="0"/>
          <a:lstStyle>
            <a:lvl1pPr algn="l" fontAlgn="auto">
              <a:spcBef>
                <a:spcPts val="0"/>
              </a:spcBef>
              <a:spcAft>
                <a:spcPts val="0"/>
              </a:spcAft>
              <a:defRPr sz="1300" dirty="0">
                <a:latin typeface="+mn-lt"/>
                <a:ea typeface="+mn-ea"/>
              </a:defRPr>
            </a:lvl1pPr>
          </a:lstStyle>
          <a:p>
            <a:pPr>
              <a:defRPr/>
            </a:pPr>
            <a:endParaRPr lang="en-US"/>
          </a:p>
        </p:txBody>
      </p:sp>
      <p:sp>
        <p:nvSpPr>
          <p:cNvPr id="3" name="Date Placeholder 2"/>
          <p:cNvSpPr>
            <a:spLocks noGrp="1"/>
          </p:cNvSpPr>
          <p:nvPr>
            <p:ph type="dt" sz="quarter" idx="1"/>
          </p:nvPr>
        </p:nvSpPr>
        <p:spPr>
          <a:xfrm>
            <a:off x="3970341" y="0"/>
            <a:ext cx="3038474" cy="465138"/>
          </a:xfrm>
          <a:prstGeom prst="rect">
            <a:avLst/>
          </a:prstGeom>
        </p:spPr>
        <p:txBody>
          <a:bodyPr vert="horz" wrap="square" lIns="94030" tIns="47015" rIns="94030" bIns="47015" numCol="1" anchor="t" anchorCtr="0" compatLnSpc="1">
            <a:prstTxWarp prst="textNoShape">
              <a:avLst/>
            </a:prstTxWarp>
          </a:bodyPr>
          <a:lstStyle>
            <a:lvl1pPr algn="r">
              <a:defRPr sz="1300"/>
            </a:lvl1pPr>
          </a:lstStyle>
          <a:p>
            <a:fld id="{E1E6A543-4A4A-4D71-934E-F9707C72CB65}" type="datetimeFigureOut">
              <a:rPr lang="en-US"/>
              <a:pPr/>
              <a:t>9/25/2015</a:t>
            </a:fld>
            <a:endParaRPr lang="en-US"/>
          </a:p>
        </p:txBody>
      </p:sp>
      <p:sp>
        <p:nvSpPr>
          <p:cNvPr id="4" name="Footer Placeholder 3"/>
          <p:cNvSpPr>
            <a:spLocks noGrp="1"/>
          </p:cNvSpPr>
          <p:nvPr>
            <p:ph type="ftr" sz="quarter" idx="2"/>
          </p:nvPr>
        </p:nvSpPr>
        <p:spPr>
          <a:xfrm>
            <a:off x="3" y="8829675"/>
            <a:ext cx="3038474" cy="465138"/>
          </a:xfrm>
          <a:prstGeom prst="rect">
            <a:avLst/>
          </a:prstGeom>
        </p:spPr>
        <p:txBody>
          <a:bodyPr vert="horz" lIns="94030" tIns="47015" rIns="94030" bIns="47015" rtlCol="0" anchor="b"/>
          <a:lstStyle>
            <a:lvl1pPr algn="l" fontAlgn="auto">
              <a:spcBef>
                <a:spcPts val="0"/>
              </a:spcBef>
              <a:spcAft>
                <a:spcPts val="0"/>
              </a:spcAft>
              <a:defRPr sz="13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41" y="8829675"/>
            <a:ext cx="3038474" cy="465138"/>
          </a:xfrm>
          <a:prstGeom prst="rect">
            <a:avLst/>
          </a:prstGeom>
        </p:spPr>
        <p:txBody>
          <a:bodyPr vert="horz" wrap="square" lIns="94030" tIns="47015" rIns="94030" bIns="47015" numCol="1" anchor="b" anchorCtr="0" compatLnSpc="1">
            <a:prstTxWarp prst="textNoShape">
              <a:avLst/>
            </a:prstTxWarp>
          </a:bodyPr>
          <a:lstStyle>
            <a:lvl1pPr algn="r">
              <a:defRPr sz="1300"/>
            </a:lvl1pPr>
          </a:lstStyle>
          <a:p>
            <a:fld id="{11863883-8EFE-432C-B864-A347D4BE43EC}" type="slidenum">
              <a:rPr lang="en-US"/>
              <a:pPr/>
              <a:t>‹#›</a:t>
            </a:fld>
            <a:endParaRPr lang="en-US"/>
          </a:p>
        </p:txBody>
      </p:sp>
    </p:spTree>
    <p:extLst>
      <p:ext uri="{BB962C8B-B14F-4D97-AF65-F5344CB8AC3E}">
        <p14:creationId xmlns:p14="http://schemas.microsoft.com/office/powerpoint/2010/main" val="40531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4" cy="465138"/>
          </a:xfrm>
          <a:prstGeom prst="rect">
            <a:avLst/>
          </a:prstGeom>
        </p:spPr>
        <p:txBody>
          <a:bodyPr vert="horz" lIns="92277" tIns="46138" rIns="92277" bIns="46138" rtlCol="0"/>
          <a:lstStyle>
            <a:lvl1pPr algn="l" fontAlgn="auto">
              <a:spcBef>
                <a:spcPts val="0"/>
              </a:spcBef>
              <a:spcAft>
                <a:spcPts val="0"/>
              </a:spcAft>
              <a:defRPr sz="1300">
                <a:latin typeface="+mn-lt"/>
                <a:ea typeface="+mn-ea"/>
              </a:defRPr>
            </a:lvl1pPr>
          </a:lstStyle>
          <a:p>
            <a:pPr>
              <a:defRPr/>
            </a:pPr>
            <a:endParaRPr lang="en-US"/>
          </a:p>
        </p:txBody>
      </p:sp>
      <p:sp>
        <p:nvSpPr>
          <p:cNvPr id="3" name="Date Placeholder 2"/>
          <p:cNvSpPr>
            <a:spLocks noGrp="1"/>
          </p:cNvSpPr>
          <p:nvPr>
            <p:ph type="dt" idx="1"/>
          </p:nvPr>
        </p:nvSpPr>
        <p:spPr>
          <a:xfrm>
            <a:off x="3970341" y="0"/>
            <a:ext cx="3038474" cy="465138"/>
          </a:xfrm>
          <a:prstGeom prst="rect">
            <a:avLst/>
          </a:prstGeom>
        </p:spPr>
        <p:txBody>
          <a:bodyPr vert="horz" wrap="square" lIns="92277" tIns="46138" rIns="92277" bIns="46138" numCol="1" anchor="t" anchorCtr="0" compatLnSpc="1">
            <a:prstTxWarp prst="textNoShape">
              <a:avLst/>
            </a:prstTxWarp>
          </a:bodyPr>
          <a:lstStyle>
            <a:lvl1pPr algn="r">
              <a:defRPr sz="1300"/>
            </a:lvl1pPr>
          </a:lstStyle>
          <a:p>
            <a:fld id="{AD7299F5-6B8F-4D27-8BC6-E597BB171C72}" type="datetimeFigureOut">
              <a:rPr lang="en-US"/>
              <a:pPr/>
              <a:t>9/25/2015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77" tIns="46138" rIns="92277" bIns="46138" rtlCol="0" anchor="ctr"/>
          <a:lstStyle/>
          <a:p>
            <a:pPr lvl="0"/>
            <a:endParaRPr lang="en-US" noProof="0"/>
          </a:p>
        </p:txBody>
      </p:sp>
      <p:sp>
        <p:nvSpPr>
          <p:cNvPr id="5" name="Notes Placeholder 4"/>
          <p:cNvSpPr>
            <a:spLocks noGrp="1"/>
          </p:cNvSpPr>
          <p:nvPr>
            <p:ph type="body" sz="quarter" idx="3"/>
          </p:nvPr>
        </p:nvSpPr>
        <p:spPr>
          <a:xfrm>
            <a:off x="701677" y="4416428"/>
            <a:ext cx="5607050" cy="4183063"/>
          </a:xfrm>
          <a:prstGeom prst="rect">
            <a:avLst/>
          </a:prstGeom>
        </p:spPr>
        <p:txBody>
          <a:bodyPr vert="horz" lIns="92277" tIns="46138" rIns="92277" bIns="4613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829675"/>
            <a:ext cx="3038474" cy="465138"/>
          </a:xfrm>
          <a:prstGeom prst="rect">
            <a:avLst/>
          </a:prstGeom>
        </p:spPr>
        <p:txBody>
          <a:bodyPr vert="horz" lIns="92277" tIns="46138" rIns="92277" bIns="46138" rtlCol="0" anchor="b"/>
          <a:lstStyle>
            <a:lvl1pPr algn="l" fontAlgn="auto">
              <a:spcBef>
                <a:spcPts val="0"/>
              </a:spcBef>
              <a:spcAft>
                <a:spcPts val="0"/>
              </a:spcAft>
              <a:defRPr sz="13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41" y="8829675"/>
            <a:ext cx="3038474" cy="465138"/>
          </a:xfrm>
          <a:prstGeom prst="rect">
            <a:avLst/>
          </a:prstGeom>
        </p:spPr>
        <p:txBody>
          <a:bodyPr vert="horz" wrap="square" lIns="92277" tIns="46138" rIns="92277" bIns="46138" numCol="1" anchor="b" anchorCtr="0" compatLnSpc="1">
            <a:prstTxWarp prst="textNoShape">
              <a:avLst/>
            </a:prstTxWarp>
          </a:bodyPr>
          <a:lstStyle>
            <a:lvl1pPr algn="r">
              <a:defRPr sz="1300"/>
            </a:lvl1pPr>
          </a:lstStyle>
          <a:p>
            <a:fld id="{E9FDB202-6756-4204-878E-BB1A40F03A08}" type="slidenum">
              <a:rPr lang="en-US"/>
              <a:pPr/>
              <a:t>‹#›</a:t>
            </a:fld>
            <a:endParaRPr lang="en-US"/>
          </a:p>
        </p:txBody>
      </p:sp>
    </p:spTree>
    <p:extLst>
      <p:ext uri="{BB962C8B-B14F-4D97-AF65-F5344CB8AC3E}">
        <p14:creationId xmlns:p14="http://schemas.microsoft.com/office/powerpoint/2010/main" val="2533245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outline of what I intend</a:t>
            </a:r>
            <a:r>
              <a:rPr lang="en-US" baseline="0" dirty="0" smtClean="0"/>
              <a:t> to cover this evening</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2</a:t>
            </a:fld>
            <a:endParaRPr lang="en-US"/>
          </a:p>
        </p:txBody>
      </p:sp>
    </p:spTree>
    <p:extLst>
      <p:ext uri="{BB962C8B-B14F-4D97-AF65-F5344CB8AC3E}">
        <p14:creationId xmlns:p14="http://schemas.microsoft.com/office/powerpoint/2010/main" val="870315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abbreviated</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16</a:t>
            </a:fld>
            <a:endParaRPr lang="en-US"/>
          </a:p>
        </p:txBody>
      </p:sp>
    </p:spTree>
    <p:extLst>
      <p:ext uri="{BB962C8B-B14F-4D97-AF65-F5344CB8AC3E}">
        <p14:creationId xmlns:p14="http://schemas.microsoft.com/office/powerpoint/2010/main" val="8278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Adjustment to be made to</a:t>
            </a:r>
            <a:r>
              <a:rPr lang="en-US" baseline="0" dirty="0" smtClean="0"/>
              <a:t> leave step plan unchanged</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22</a:t>
            </a:fld>
            <a:endParaRPr lang="en-US"/>
          </a:p>
        </p:txBody>
      </p:sp>
    </p:spTree>
    <p:extLst>
      <p:ext uri="{BB962C8B-B14F-4D97-AF65-F5344CB8AC3E}">
        <p14:creationId xmlns:p14="http://schemas.microsoft.com/office/powerpoint/2010/main" val="195331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doing some things without new revenues – always trying to find ways to be more </a:t>
            </a:r>
            <a:r>
              <a:rPr lang="en-US" dirty="0" err="1" smtClean="0"/>
              <a:t>effecient</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32</a:t>
            </a:fld>
            <a:endParaRPr lang="en-US"/>
          </a:p>
        </p:txBody>
      </p:sp>
    </p:spTree>
    <p:extLst>
      <p:ext uri="{BB962C8B-B14F-4D97-AF65-F5344CB8AC3E}">
        <p14:creationId xmlns:p14="http://schemas.microsoft.com/office/powerpoint/2010/main" val="1783402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we get here?</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35</a:t>
            </a:fld>
            <a:endParaRPr lang="en-US"/>
          </a:p>
        </p:txBody>
      </p:sp>
    </p:spTree>
    <p:extLst>
      <p:ext uri="{BB962C8B-B14F-4D97-AF65-F5344CB8AC3E}">
        <p14:creationId xmlns:p14="http://schemas.microsoft.com/office/powerpoint/2010/main" val="46488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Fayetteville </a:t>
            </a:r>
            <a:r>
              <a:rPr lang="en-US" dirty="0" err="1" smtClean="0"/>
              <a:t>Outfront</a:t>
            </a:r>
            <a:endParaRPr lang="en-US" dirty="0" smtClean="0"/>
          </a:p>
          <a:p>
            <a:r>
              <a:rPr lang="en-US" dirty="0" err="1" smtClean="0"/>
              <a:t>www.fayettevilleoutfront.com</a:t>
            </a:r>
            <a:endParaRPr lang="en-US" dirty="0" smtClean="0"/>
          </a:p>
          <a:p>
            <a:endParaRPr lang="en-US" dirty="0" smtClean="0"/>
          </a:p>
          <a:p>
            <a:r>
              <a:rPr lang="en-US" dirty="0" smtClean="0"/>
              <a:t>FAYTV7</a:t>
            </a:r>
          </a:p>
          <a:p>
            <a:r>
              <a:rPr lang="en-US" dirty="0" smtClean="0"/>
              <a:t>www.faytv7.com</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38</a:t>
            </a:fld>
            <a:endParaRPr lang="en-US"/>
          </a:p>
        </p:txBody>
      </p:sp>
    </p:spTree>
    <p:extLst>
      <p:ext uri="{BB962C8B-B14F-4D97-AF65-F5344CB8AC3E}">
        <p14:creationId xmlns:p14="http://schemas.microsoft.com/office/powerpoint/2010/main" val="340542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into the budget itself which is essential a description of REVENUES and EXPENDITURES, I’d like to take a moment and provide a bit of context</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3</a:t>
            </a:fld>
            <a:endParaRPr lang="en-US"/>
          </a:p>
        </p:txBody>
      </p:sp>
    </p:spTree>
    <p:extLst>
      <p:ext uri="{BB962C8B-B14F-4D97-AF65-F5344CB8AC3E}">
        <p14:creationId xmlns:p14="http://schemas.microsoft.com/office/powerpoint/2010/main" val="60272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n-cs"/>
              </a:rPr>
              <a:t>Before recommending a tax increase, it is prudent to take a look at the history of Fayetteville’s tax rates, the tax rates of our Cumberland County municipal governments, and the tax rates of our peer cities state-wide.  As discussed at the Strategic Planning Retreat and Council Orientation, Fayetteville has a relatively low tax base when compared to the ten largest cities in North Carolina, and does not have the industrial property that these cities have.  Average home values in Fayetteville are lower than our peer cities, though our commercial tax base makes up a similar proportion of total assessable property.  Nevertheless, this commercial property is not necessarily of high value. The net result is a low tax base overall, which when multiplied by a relatively low tax rate, results in an unusually low property tax revenue stream per capita.  This is illustrated in the chart below.</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4</a:t>
            </a:fld>
            <a:endParaRPr lang="en-US"/>
          </a:p>
        </p:txBody>
      </p:sp>
    </p:spTree>
    <p:extLst>
      <p:ext uri="{BB962C8B-B14F-4D97-AF65-F5344CB8AC3E}">
        <p14:creationId xmlns:p14="http://schemas.microsoft.com/office/powerpoint/2010/main" val="370893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are lower.  Just HOW MUCH lower are we?</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5</a:t>
            </a:fld>
            <a:endParaRPr lang="en-US"/>
          </a:p>
        </p:txBody>
      </p:sp>
    </p:spTree>
    <p:extLst>
      <p:ext uri="{BB962C8B-B14F-4D97-AF65-F5344CB8AC3E}">
        <p14:creationId xmlns:p14="http://schemas.microsoft.com/office/powerpoint/2010/main" val="106964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2 standard</a:t>
            </a:r>
            <a:r>
              <a:rPr lang="en-US" baseline="0" dirty="0" smtClean="0"/>
              <a:t> deviations from the mean.</a:t>
            </a:r>
          </a:p>
          <a:p>
            <a:endParaRPr lang="en-US" baseline="0" dirty="0" smtClean="0"/>
          </a:p>
        </p:txBody>
      </p:sp>
      <p:sp>
        <p:nvSpPr>
          <p:cNvPr id="4" name="Slide Number Placeholder 3"/>
          <p:cNvSpPr>
            <a:spLocks noGrp="1"/>
          </p:cNvSpPr>
          <p:nvPr>
            <p:ph type="sldNum" sz="quarter" idx="10"/>
          </p:nvPr>
        </p:nvSpPr>
        <p:spPr/>
        <p:txBody>
          <a:bodyPr/>
          <a:lstStyle/>
          <a:p>
            <a:fld id="{E9FDB202-6756-4204-878E-BB1A40F03A08}" type="slidenum">
              <a:rPr lang="en-US" smtClean="0"/>
              <a:pPr/>
              <a:t>6</a:t>
            </a:fld>
            <a:endParaRPr lang="en-US"/>
          </a:p>
        </p:txBody>
      </p:sp>
    </p:spTree>
    <p:extLst>
      <p:ext uri="{BB962C8B-B14F-4D97-AF65-F5344CB8AC3E}">
        <p14:creationId xmlns:p14="http://schemas.microsoft.com/office/powerpoint/2010/main" val="221034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compared our property tax burden </a:t>
            </a:r>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7</a:t>
            </a:fld>
            <a:endParaRPr lang="en-US"/>
          </a:p>
        </p:txBody>
      </p:sp>
    </p:spTree>
    <p:extLst>
      <p:ext uri="{BB962C8B-B14F-4D97-AF65-F5344CB8AC3E}">
        <p14:creationId xmlns:p14="http://schemas.microsoft.com/office/powerpoint/2010/main" val="196390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we have a low tax burden, what do we do with the money we get?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8</a:t>
            </a:fld>
            <a:endParaRPr lang="en-US"/>
          </a:p>
        </p:txBody>
      </p:sp>
    </p:spTree>
    <p:extLst>
      <p:ext uri="{BB962C8B-B14F-4D97-AF65-F5344CB8AC3E}">
        <p14:creationId xmlns:p14="http://schemas.microsoft.com/office/powerpoint/2010/main" val="349072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Fayetteville spends a</a:t>
            </a:r>
            <a:r>
              <a:rPr lang="en-US" baseline="0" dirty="0" smtClean="0"/>
              <a:t> greater percentage of its budget on Public Safety.  Since Public Safety is our top priority, so that’s a good thing, right?</a:t>
            </a:r>
          </a:p>
          <a:p>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9</a:t>
            </a:fld>
            <a:endParaRPr lang="en-US"/>
          </a:p>
        </p:txBody>
      </p:sp>
    </p:spTree>
    <p:extLst>
      <p:ext uri="{BB962C8B-B14F-4D97-AF65-F5344CB8AC3E}">
        <p14:creationId xmlns:p14="http://schemas.microsoft.com/office/powerpoint/2010/main" val="332373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not.  As you can see here, when we convert the data</a:t>
            </a:r>
            <a:r>
              <a:rPr lang="en-US" baseline="0" dirty="0" smtClean="0"/>
              <a:t> from percentage of budget to dollars per citizen, we see that we are almost the lowest of the group.  What this means is, that we simply aren’t collecting the revenue we need so we end up spending a disproportionate amount on public safety, which doesn’t match our peer cities, and then we neglect everything else.</a:t>
            </a:r>
          </a:p>
          <a:p>
            <a:endParaRPr lang="en-US" baseline="0" dirty="0" smtClean="0"/>
          </a:p>
          <a:p>
            <a:r>
              <a:rPr lang="en-US" baseline="0" dirty="0" smtClean="0"/>
              <a:t>Now that we have some context, let’s talk about our priorities – the decision filters used to start this year’s budget process.</a:t>
            </a:r>
          </a:p>
          <a:p>
            <a:endParaRPr lang="en-US" baseline="0" dirty="0" smtClean="0"/>
          </a:p>
          <a:p>
            <a:r>
              <a:rPr lang="en-US" sz="1200" kern="1200" dirty="0" smtClean="0">
                <a:solidFill>
                  <a:schemeClr val="tx1"/>
                </a:solidFill>
                <a:effectLst/>
                <a:latin typeface="+mn-lt"/>
                <a:ea typeface="MS PGothic" pitchFamily="34" charset="-128"/>
                <a:cs typeface="+mn-cs"/>
              </a:rPr>
              <a:t>So this is good news, right?  Fayetteville’s leaders understand that the community wants to focus on public safety, and this is happening.  While the City of Fayetteville does spend a greater proportion of municipal resources on public safety, the following chart illustrates how this may not be such a good thing after all.  It turns out, that when this information is converted to actual dollars, on a per capita basis, Fayetteville expended $343.14, which was the second lowest of the peer cities. </a:t>
            </a:r>
          </a:p>
          <a:p>
            <a:r>
              <a:rPr lang="en-US" sz="1200" kern="1200" dirty="0" smtClean="0">
                <a:solidFill>
                  <a:schemeClr val="tx1"/>
                </a:solidFill>
                <a:effectLst/>
                <a:latin typeface="+mn-lt"/>
                <a:ea typeface="MS PGothic" pitchFamily="34" charset="-128"/>
                <a:cs typeface="+mn-cs"/>
              </a:rPr>
              <a:t> </a:t>
            </a:r>
          </a:p>
          <a:p>
            <a:endParaRPr lang="en-US" dirty="0"/>
          </a:p>
        </p:txBody>
      </p:sp>
      <p:sp>
        <p:nvSpPr>
          <p:cNvPr id="4" name="Slide Number Placeholder 3"/>
          <p:cNvSpPr>
            <a:spLocks noGrp="1"/>
          </p:cNvSpPr>
          <p:nvPr>
            <p:ph type="sldNum" sz="quarter" idx="10"/>
          </p:nvPr>
        </p:nvSpPr>
        <p:spPr/>
        <p:txBody>
          <a:bodyPr/>
          <a:lstStyle/>
          <a:p>
            <a:fld id="{E9FDB202-6756-4204-878E-BB1A40F03A08}" type="slidenum">
              <a:rPr lang="en-US" smtClean="0"/>
              <a:pPr/>
              <a:t>10</a:t>
            </a:fld>
            <a:endParaRPr lang="en-US"/>
          </a:p>
        </p:txBody>
      </p:sp>
    </p:spTree>
    <p:extLst>
      <p:ext uri="{BB962C8B-B14F-4D97-AF65-F5344CB8AC3E}">
        <p14:creationId xmlns:p14="http://schemas.microsoft.com/office/powerpoint/2010/main" val="1953053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 y="76200"/>
            <a:ext cx="8839200" cy="3352800"/>
          </a:xfrm>
        </p:spPr>
        <p:txBody>
          <a:bodyPr/>
          <a:lstStyle>
            <a:lvl1pPr>
              <a:defRPr>
                <a:solidFill>
                  <a:srgbClr val="98002E"/>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7AF20F50-DCDF-48C8-8C7F-E546B91CCF8A}" type="datetimeFigureOut">
              <a:rPr lang="en-US"/>
              <a:pPr/>
              <a:t>9/25/2015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EA5572-BBEF-4353-BD29-6060609F44C0}" type="slidenum">
              <a:rPr lang="en-US"/>
              <a:pPr/>
              <a:t>‹#›</a:t>
            </a:fld>
            <a:endParaRPr lang="en-US"/>
          </a:p>
        </p:txBody>
      </p:sp>
    </p:spTree>
    <p:extLst>
      <p:ext uri="{BB962C8B-B14F-4D97-AF65-F5344CB8AC3E}">
        <p14:creationId xmlns:p14="http://schemas.microsoft.com/office/powerpoint/2010/main" val="192807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171450" y="104775"/>
            <a:ext cx="8743950" cy="1419225"/>
            <a:chOff x="171450" y="104394"/>
            <a:chExt cx="8743949" cy="1419606"/>
          </a:xfrm>
        </p:grpSpPr>
        <p:sp>
          <p:nvSpPr>
            <p:cNvPr id="5" name="Picture 7"/>
            <p:cNvSpPr>
              <a:spLocks noChangeAspect="1"/>
            </p:cNvSpPr>
            <p:nvPr/>
          </p:nvSpPr>
          <p:spPr bwMode="auto">
            <a:xfrm>
              <a:off x="7519954" y="104394"/>
              <a:ext cx="1395445" cy="139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6" name="Straight Connector 5"/>
            <p:cNvCxnSpPr>
              <a:cxnSpLocks noChangeShapeType="1"/>
            </p:cNvCxnSpPr>
            <p:nvPr/>
          </p:nvCxnSpPr>
          <p:spPr bwMode="auto">
            <a:xfrm>
              <a:off x="171450" y="1524000"/>
              <a:ext cx="8743949"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Picture 9"/>
            <p:cNvSpPr>
              <a:spLocks noChangeAspect="1"/>
            </p:cNvSpPr>
            <p:nvPr/>
          </p:nvSpPr>
          <p:spPr bwMode="auto">
            <a:xfrm>
              <a:off x="304800" y="411210"/>
              <a:ext cx="1981200" cy="97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a:xfrm>
            <a:off x="2362200" y="274638"/>
            <a:ext cx="5157754" cy="1108006"/>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0C3A262E-771E-430C-8DDC-7FD7778138D2}" type="datetimeFigureOut">
              <a:rPr lang="en-US"/>
              <a:pPr/>
              <a:t>9/25/2015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9647CECA-FD39-4627-920E-4A06F9CC4463}" type="slidenum">
              <a:rPr lang="en-US"/>
              <a:pPr/>
              <a:t>‹#›</a:t>
            </a:fld>
            <a:endParaRPr lang="en-US"/>
          </a:p>
        </p:txBody>
      </p:sp>
    </p:spTree>
    <p:extLst>
      <p:ext uri="{BB962C8B-B14F-4D97-AF65-F5344CB8AC3E}">
        <p14:creationId xmlns:p14="http://schemas.microsoft.com/office/powerpoint/2010/main" val="51445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3DAB4C-5B32-404D-816A-236F9534ED8C}" type="datetimeFigureOut">
              <a:rPr lang="en-US"/>
              <a:pPr/>
              <a:t>9/25/2015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D04A190-E0AC-497C-955E-FCE9D1F6FAA3}" type="slidenum">
              <a:rPr lang="en-US"/>
              <a:pPr/>
              <a:t>‹#›</a:t>
            </a:fld>
            <a:endParaRPr lang="en-US"/>
          </a:p>
        </p:txBody>
      </p:sp>
    </p:spTree>
    <p:extLst>
      <p:ext uri="{BB962C8B-B14F-4D97-AF65-F5344CB8AC3E}">
        <p14:creationId xmlns:p14="http://schemas.microsoft.com/office/powerpoint/2010/main" val="293336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07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105CE6-39B1-43E7-97BE-18FEC6BD0FF8}" type="datetimeFigureOut">
              <a:rPr lang="en-US"/>
              <a:pPr/>
              <a:t>9/25/2015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7B584A-6C2C-4D6D-8C54-EFC5E17B4C4B}" type="slidenum">
              <a:rPr lang="en-US"/>
              <a:pPr/>
              <a:t>‹#›</a:t>
            </a:fld>
            <a:endParaRPr lang="en-US"/>
          </a:p>
        </p:txBody>
      </p:sp>
    </p:spTree>
    <p:extLst>
      <p:ext uri="{BB962C8B-B14F-4D97-AF65-F5344CB8AC3E}">
        <p14:creationId xmlns:p14="http://schemas.microsoft.com/office/powerpoint/2010/main" val="160922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171450" y="104775"/>
            <a:ext cx="8743950" cy="1419225"/>
            <a:chOff x="171450" y="104394"/>
            <a:chExt cx="8743949" cy="1419606"/>
          </a:xfrm>
        </p:grpSpPr>
        <p:sp>
          <p:nvSpPr>
            <p:cNvPr id="5" name="Picture 7"/>
            <p:cNvSpPr>
              <a:spLocks noChangeAspect="1"/>
            </p:cNvSpPr>
            <p:nvPr/>
          </p:nvSpPr>
          <p:spPr bwMode="auto">
            <a:xfrm>
              <a:off x="7519954" y="104394"/>
              <a:ext cx="1395445" cy="139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6" name="Straight Connector 5"/>
            <p:cNvCxnSpPr>
              <a:cxnSpLocks noChangeShapeType="1"/>
            </p:cNvCxnSpPr>
            <p:nvPr/>
          </p:nvCxnSpPr>
          <p:spPr bwMode="auto">
            <a:xfrm>
              <a:off x="171450" y="1524000"/>
              <a:ext cx="8743949"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Picture 9"/>
            <p:cNvSpPr>
              <a:spLocks noChangeAspect="1"/>
            </p:cNvSpPr>
            <p:nvPr/>
          </p:nvSpPr>
          <p:spPr bwMode="auto">
            <a:xfrm>
              <a:off x="304800" y="411210"/>
              <a:ext cx="1981200" cy="97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879FD35E-8AC7-4CDB-A179-E693A25A6A47}" type="datetimeFigureOut">
              <a:rPr lang="en-US"/>
              <a:pPr/>
              <a:t>9/25/2015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15B51E7-EBB2-46B8-9E02-F446FBC7B901}" type="slidenum">
              <a:rPr lang="en-US"/>
              <a:pPr/>
              <a:t>‹#›</a:t>
            </a:fld>
            <a:endParaRPr lang="en-US"/>
          </a:p>
        </p:txBody>
      </p:sp>
    </p:spTree>
    <p:extLst>
      <p:ext uri="{BB962C8B-B14F-4D97-AF65-F5344CB8AC3E}">
        <p14:creationId xmlns:p14="http://schemas.microsoft.com/office/powerpoint/2010/main" val="1576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5AF47EB-81F1-43F6-9A6A-0728BBD3C122}" type="datetimeFigureOut">
              <a:rPr lang="en-US"/>
              <a:pPr/>
              <a:t>9/25/2015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411624-6CA9-49DE-87E5-5375F2CAE404}" type="slidenum">
              <a:rPr lang="en-US"/>
              <a:pPr/>
              <a:t>‹#›</a:t>
            </a:fld>
            <a:endParaRPr lang="en-US"/>
          </a:p>
        </p:txBody>
      </p:sp>
    </p:spTree>
    <p:extLst>
      <p:ext uri="{BB962C8B-B14F-4D97-AF65-F5344CB8AC3E}">
        <p14:creationId xmlns:p14="http://schemas.microsoft.com/office/powerpoint/2010/main" val="25690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171450" y="104775"/>
            <a:ext cx="8743950" cy="1419225"/>
            <a:chOff x="171450" y="104394"/>
            <a:chExt cx="8743949" cy="1419606"/>
          </a:xfrm>
        </p:grpSpPr>
        <p:sp>
          <p:nvSpPr>
            <p:cNvPr id="6" name="Picture 7"/>
            <p:cNvSpPr>
              <a:spLocks noChangeAspect="1"/>
            </p:cNvSpPr>
            <p:nvPr/>
          </p:nvSpPr>
          <p:spPr bwMode="auto">
            <a:xfrm>
              <a:off x="7519954" y="104394"/>
              <a:ext cx="1395445" cy="139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7" name="Straight Connector 6"/>
            <p:cNvCxnSpPr>
              <a:cxnSpLocks noChangeShapeType="1"/>
            </p:cNvCxnSpPr>
            <p:nvPr/>
          </p:nvCxnSpPr>
          <p:spPr bwMode="auto">
            <a:xfrm>
              <a:off x="171450" y="1524000"/>
              <a:ext cx="8743949"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Picture 9"/>
            <p:cNvSpPr>
              <a:spLocks noChangeAspect="1"/>
            </p:cNvSpPr>
            <p:nvPr/>
          </p:nvSpPr>
          <p:spPr bwMode="auto">
            <a:xfrm>
              <a:off x="304800" y="411210"/>
              <a:ext cx="1981200" cy="97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a:xfrm>
            <a:off x="2286000" y="274638"/>
            <a:ext cx="5233954"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fld id="{A01D255E-0031-4B9B-8E78-7BDAB341BD03}" type="datetimeFigureOut">
              <a:rPr lang="en-US"/>
              <a:pPr/>
              <a:t>9/25/2015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4BE5A8B9-837C-425E-88B4-9FED7C3A733B}" type="slidenum">
              <a:rPr lang="en-US"/>
              <a:pPr/>
              <a:t>‹#›</a:t>
            </a:fld>
            <a:endParaRPr lang="en-US"/>
          </a:p>
        </p:txBody>
      </p:sp>
    </p:spTree>
    <p:extLst>
      <p:ext uri="{BB962C8B-B14F-4D97-AF65-F5344CB8AC3E}">
        <p14:creationId xmlns:p14="http://schemas.microsoft.com/office/powerpoint/2010/main" val="320230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171450" y="104775"/>
            <a:ext cx="8743950" cy="1419225"/>
            <a:chOff x="171450" y="104394"/>
            <a:chExt cx="8743949" cy="1419606"/>
          </a:xfrm>
        </p:grpSpPr>
        <p:sp>
          <p:nvSpPr>
            <p:cNvPr id="8" name="Picture 7"/>
            <p:cNvSpPr>
              <a:spLocks noChangeAspect="1"/>
            </p:cNvSpPr>
            <p:nvPr/>
          </p:nvSpPr>
          <p:spPr bwMode="auto">
            <a:xfrm>
              <a:off x="7519954" y="104394"/>
              <a:ext cx="1395445" cy="139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9" name="Straight Connector 8"/>
            <p:cNvCxnSpPr>
              <a:cxnSpLocks noChangeShapeType="1"/>
            </p:cNvCxnSpPr>
            <p:nvPr/>
          </p:nvCxnSpPr>
          <p:spPr bwMode="auto">
            <a:xfrm>
              <a:off x="171450" y="1524000"/>
              <a:ext cx="8743949"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Picture 9"/>
            <p:cNvSpPr>
              <a:spLocks noChangeAspect="1"/>
            </p:cNvSpPr>
            <p:nvPr/>
          </p:nvSpPr>
          <p:spPr bwMode="auto">
            <a:xfrm>
              <a:off x="304800" y="411210"/>
              <a:ext cx="1981200" cy="97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a:xfrm>
            <a:off x="2286000" y="274638"/>
            <a:ext cx="52339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549E5DB6-5881-4F48-92AC-2A7238A3D1AB}" type="datetimeFigureOut">
              <a:rPr lang="en-US"/>
              <a:pPr/>
              <a:t>9/25/2015</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fld id="{059DC4E4-5E0A-42CC-9B25-6941214D475A}" type="slidenum">
              <a:rPr lang="en-US"/>
              <a:pPr/>
              <a:t>‹#›</a:t>
            </a:fld>
            <a:endParaRPr lang="en-US"/>
          </a:p>
        </p:txBody>
      </p:sp>
    </p:spTree>
    <p:extLst>
      <p:ext uri="{BB962C8B-B14F-4D97-AF65-F5344CB8AC3E}">
        <p14:creationId xmlns:p14="http://schemas.microsoft.com/office/powerpoint/2010/main" val="1841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171450" y="104775"/>
            <a:ext cx="8743950" cy="1419225"/>
            <a:chOff x="171450" y="104394"/>
            <a:chExt cx="8743949" cy="1419606"/>
          </a:xfrm>
        </p:grpSpPr>
        <p:sp>
          <p:nvSpPr>
            <p:cNvPr id="4" name="Picture 7"/>
            <p:cNvSpPr>
              <a:spLocks noChangeAspect="1"/>
            </p:cNvSpPr>
            <p:nvPr/>
          </p:nvSpPr>
          <p:spPr bwMode="auto">
            <a:xfrm>
              <a:off x="7519954" y="104394"/>
              <a:ext cx="1395445" cy="139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5" name="Straight Connector 4"/>
            <p:cNvCxnSpPr>
              <a:cxnSpLocks noChangeShapeType="1"/>
            </p:cNvCxnSpPr>
            <p:nvPr/>
          </p:nvCxnSpPr>
          <p:spPr bwMode="auto">
            <a:xfrm>
              <a:off x="171450" y="1524000"/>
              <a:ext cx="8743949"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Picture 9"/>
            <p:cNvSpPr>
              <a:spLocks noChangeAspect="1"/>
            </p:cNvSpPr>
            <p:nvPr/>
          </p:nvSpPr>
          <p:spPr bwMode="auto">
            <a:xfrm>
              <a:off x="304800" y="411210"/>
              <a:ext cx="1981200" cy="97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a:xfrm>
            <a:off x="2286000" y="274638"/>
            <a:ext cx="5233954" cy="1143000"/>
          </a:xfrm>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fld id="{8713BA7B-8213-4DD2-9211-EDC9B94E7ADD}" type="datetimeFigureOut">
              <a:rPr lang="en-US"/>
              <a:pPr/>
              <a:t>9/25/2015</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fld id="{FBFD2BA7-CD3B-432B-8096-EF9D95A28065}" type="slidenum">
              <a:rPr lang="en-US"/>
              <a:pPr/>
              <a:t>‹#›</a:t>
            </a:fld>
            <a:endParaRPr lang="en-US"/>
          </a:p>
        </p:txBody>
      </p:sp>
    </p:spTree>
    <p:extLst>
      <p:ext uri="{BB962C8B-B14F-4D97-AF65-F5344CB8AC3E}">
        <p14:creationId xmlns:p14="http://schemas.microsoft.com/office/powerpoint/2010/main" val="24802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A2F29EF-B551-4099-A032-B537943C4C27}" type="datetimeFigureOut">
              <a:rPr lang="en-US"/>
              <a:pPr/>
              <a:t>9/25/2015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968DE8A-67E6-4031-91D4-5CAD41A9C58D}" type="slidenum">
              <a:rPr lang="en-US"/>
              <a:pPr/>
              <a:t>‹#›</a:t>
            </a:fld>
            <a:endParaRPr lang="en-US"/>
          </a:p>
        </p:txBody>
      </p:sp>
    </p:spTree>
    <p:extLst>
      <p:ext uri="{BB962C8B-B14F-4D97-AF65-F5344CB8AC3E}">
        <p14:creationId xmlns:p14="http://schemas.microsoft.com/office/powerpoint/2010/main" val="68163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0B4717-AF0C-47AB-9F94-E50BBB0D8E91}" type="datetimeFigureOut">
              <a:rPr lang="en-US"/>
              <a:pPr/>
              <a:t>9/25/2015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48A890-1807-4596-8EDD-49A3198D1CBF}" type="slidenum">
              <a:rPr lang="en-US"/>
              <a:pPr/>
              <a:t>‹#›</a:t>
            </a:fld>
            <a:endParaRPr lang="en-US"/>
          </a:p>
        </p:txBody>
      </p:sp>
    </p:spTree>
    <p:extLst>
      <p:ext uri="{BB962C8B-B14F-4D97-AF65-F5344CB8AC3E}">
        <p14:creationId xmlns:p14="http://schemas.microsoft.com/office/powerpoint/2010/main" val="38447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CFDBB54-79BF-4E54-9300-73D159B41E92}" type="datetimeFigureOut">
              <a:rPr lang="en-US"/>
              <a:pPr/>
              <a:t>9/25/2015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0C33B1-3D9A-409B-BE46-A8AB37677EEB}" type="slidenum">
              <a:rPr lang="en-US"/>
              <a:pPr/>
              <a:t>‹#›</a:t>
            </a:fld>
            <a:endParaRPr lang="en-US"/>
          </a:p>
        </p:txBody>
      </p:sp>
    </p:spTree>
    <p:extLst>
      <p:ext uri="{BB962C8B-B14F-4D97-AF65-F5344CB8AC3E}">
        <p14:creationId xmlns:p14="http://schemas.microsoft.com/office/powerpoint/2010/main" val="130725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82296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A58DFC9-A9C0-41F5-B8DE-B4BA216245A8}" type="datetimeFigureOut">
              <a:rPr lang="en-US"/>
              <a:pPr/>
              <a:t>9/25/2015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7EC9FC5-0CF7-4138-9367-C54804D654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690" r:id="rId3"/>
    <p:sldLayoutId id="2147483702" r:id="rId4"/>
    <p:sldLayoutId id="2147483703" r:id="rId5"/>
    <p:sldLayoutId id="2147483704" r:id="rId6"/>
    <p:sldLayoutId id="2147483691" r:id="rId7"/>
    <p:sldLayoutId id="2147483692" r:id="rId8"/>
    <p:sldLayoutId id="2147483693" r:id="rId9"/>
    <p:sldLayoutId id="2147483705" r:id="rId10"/>
    <p:sldLayoutId id="2147483694" r:id="rId11"/>
    <p:sldLayoutId id="2147483706" r:id="rId12"/>
    <p:sldLayoutId id="2147483695" r:id="rId13"/>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mbria" pitchFamily="18" charset="0"/>
          <a:ea typeface="MS PGothic" pitchFamily="34" charset="-128"/>
        </a:defRPr>
      </a:lvl2pPr>
      <a:lvl3pPr algn="ctr" rtl="0" fontAlgn="base">
        <a:spcBef>
          <a:spcPct val="0"/>
        </a:spcBef>
        <a:spcAft>
          <a:spcPct val="0"/>
        </a:spcAft>
        <a:defRPr sz="4400">
          <a:solidFill>
            <a:schemeClr val="tx1"/>
          </a:solidFill>
          <a:latin typeface="Cambria" pitchFamily="18" charset="0"/>
          <a:ea typeface="MS PGothic" pitchFamily="34" charset="-128"/>
        </a:defRPr>
      </a:lvl3pPr>
      <a:lvl4pPr algn="ctr" rtl="0" fontAlgn="base">
        <a:spcBef>
          <a:spcPct val="0"/>
        </a:spcBef>
        <a:spcAft>
          <a:spcPct val="0"/>
        </a:spcAft>
        <a:defRPr sz="4400">
          <a:solidFill>
            <a:schemeClr val="tx1"/>
          </a:solidFill>
          <a:latin typeface="Cambria" pitchFamily="18" charset="0"/>
          <a:ea typeface="MS PGothic" pitchFamily="34" charset="-128"/>
        </a:defRPr>
      </a:lvl4pPr>
      <a:lvl5pPr algn="ctr" rtl="0" fontAlgn="base">
        <a:spcBef>
          <a:spcPct val="0"/>
        </a:spcBef>
        <a:spcAft>
          <a:spcPct val="0"/>
        </a:spcAft>
        <a:defRPr sz="4400">
          <a:solidFill>
            <a:schemeClr val="tx1"/>
          </a:solidFill>
          <a:latin typeface="Cambria" pitchFamily="18" charset="0"/>
          <a:ea typeface="MS PGothic" pitchFamily="34" charset="-128"/>
        </a:defRPr>
      </a:lvl5pPr>
      <a:lvl6pPr marL="457200" algn="ctr" rtl="0" fontAlgn="base">
        <a:spcBef>
          <a:spcPct val="0"/>
        </a:spcBef>
        <a:spcAft>
          <a:spcPct val="0"/>
        </a:spcAft>
        <a:defRPr sz="4400">
          <a:solidFill>
            <a:schemeClr val="tx1"/>
          </a:solidFill>
          <a:latin typeface="Cambria" pitchFamily="18" charset="0"/>
          <a:ea typeface="MS PGothic" pitchFamily="34" charset="-128"/>
        </a:defRPr>
      </a:lvl6pPr>
      <a:lvl7pPr marL="914400" algn="ctr" rtl="0" fontAlgn="base">
        <a:spcBef>
          <a:spcPct val="0"/>
        </a:spcBef>
        <a:spcAft>
          <a:spcPct val="0"/>
        </a:spcAft>
        <a:defRPr sz="4400">
          <a:solidFill>
            <a:schemeClr val="tx1"/>
          </a:solidFill>
          <a:latin typeface="Cambria" pitchFamily="18" charset="0"/>
          <a:ea typeface="MS PGothic" pitchFamily="34" charset="-128"/>
        </a:defRPr>
      </a:lvl7pPr>
      <a:lvl8pPr marL="1371600" algn="ctr" rtl="0" fontAlgn="base">
        <a:spcBef>
          <a:spcPct val="0"/>
        </a:spcBef>
        <a:spcAft>
          <a:spcPct val="0"/>
        </a:spcAft>
        <a:defRPr sz="4400">
          <a:solidFill>
            <a:schemeClr val="tx1"/>
          </a:solidFill>
          <a:latin typeface="Cambria" pitchFamily="18" charset="0"/>
          <a:ea typeface="MS PGothic" pitchFamily="34" charset="-128"/>
        </a:defRPr>
      </a:lvl8pPr>
      <a:lvl9pPr marL="1828800" algn="ctr" rtl="0" fontAlgn="base">
        <a:spcBef>
          <a:spcPct val="0"/>
        </a:spcBef>
        <a:spcAft>
          <a:spcPct val="0"/>
        </a:spcAft>
        <a:defRPr sz="4400">
          <a:solidFill>
            <a:schemeClr val="tx1"/>
          </a:solidFill>
          <a:latin typeface="Cambria" pitchFamily="18"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2895600"/>
            <a:ext cx="2743200" cy="533400"/>
          </a:xfrm>
          <a:prstGeom prst="rect">
            <a:avLst/>
          </a:prstGeom>
          <a:noFill/>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sz="2800" b="1" i="1">
                <a:solidFill>
                  <a:srgbClr val="FFFFFF"/>
                </a:solidFill>
                <a:effectLst>
                  <a:outerShdw blurRad="38100" dist="38100" dir="2700000" algn="tl">
                    <a:srgbClr val="C0C0C0"/>
                  </a:outerShdw>
                </a:effectLst>
                <a:latin typeface="Arial" pitchFamily="34" charset="0"/>
                <a:cs typeface="Arial" pitchFamily="34" charset="0"/>
              </a:rPr>
              <a:t>Recommended</a:t>
            </a:r>
          </a:p>
        </p:txBody>
      </p:sp>
      <p:sp>
        <p:nvSpPr>
          <p:cNvPr id="5" name="TextBox 4"/>
          <p:cNvSpPr txBox="1"/>
          <p:nvPr/>
        </p:nvSpPr>
        <p:spPr>
          <a:xfrm>
            <a:off x="1600200" y="6324600"/>
            <a:ext cx="5867400" cy="461963"/>
          </a:xfrm>
          <a:prstGeom prst="rect">
            <a:avLst/>
          </a:prstGeom>
          <a:noFill/>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r>
              <a:rPr lang="en-US" sz="2400" dirty="0">
                <a:solidFill>
                  <a:srgbClr val="FFFFFF"/>
                </a:solidFill>
                <a:effectLst>
                  <a:outerShdw blurRad="38100" dist="38100" dir="2700000" algn="tl">
                    <a:srgbClr val="C0C0C0"/>
                  </a:outerShdw>
                </a:effectLst>
                <a:latin typeface="Arial" pitchFamily="34" charset="0"/>
                <a:cs typeface="Arial" pitchFamily="34" charset="0"/>
              </a:rPr>
              <a:t>May </a:t>
            </a:r>
            <a:r>
              <a:rPr lang="en-US" sz="2400" dirty="0" smtClean="0">
                <a:solidFill>
                  <a:srgbClr val="FFFFFF"/>
                </a:solidFill>
                <a:effectLst>
                  <a:outerShdw blurRad="38100" dist="38100" dir="2700000" algn="tl">
                    <a:srgbClr val="C0C0C0"/>
                  </a:outerShdw>
                </a:effectLst>
                <a:latin typeface="Arial" pitchFamily="34" charset="0"/>
                <a:cs typeface="Arial" pitchFamily="34" charset="0"/>
              </a:rPr>
              <a:t>12, </a:t>
            </a:r>
            <a:r>
              <a:rPr lang="en-US" sz="2400" dirty="0">
                <a:solidFill>
                  <a:srgbClr val="FFFFFF"/>
                </a:solidFill>
                <a:effectLst>
                  <a:outerShdw blurRad="38100" dist="38100" dir="2700000" algn="tl">
                    <a:srgbClr val="C0C0C0"/>
                  </a:outerShdw>
                </a:effectLst>
                <a:latin typeface="Arial" pitchFamily="34" charset="0"/>
                <a:cs typeface="Arial" pitchFamily="34" charset="0"/>
              </a:rPr>
              <a:t>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ubicsaf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59" y="533400"/>
            <a:ext cx="8812141" cy="6096000"/>
          </a:xfrm>
          <a:prstGeom prst="rect">
            <a:avLst/>
          </a:prstGeom>
        </p:spPr>
      </p:pic>
    </p:spTree>
    <p:extLst>
      <p:ext uri="{BB962C8B-B14F-4D97-AF65-F5344CB8AC3E}">
        <p14:creationId xmlns:p14="http://schemas.microsoft.com/office/powerpoint/2010/main" val="38011142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idx="4294967295"/>
          </p:nvPr>
        </p:nvSpPr>
        <p:spPr>
          <a:xfrm>
            <a:off x="152400" y="3048000"/>
            <a:ext cx="8839200" cy="3352800"/>
          </a:xfrm>
        </p:spPr>
        <p:txBody>
          <a:bodyPr/>
          <a:lstStyle/>
          <a:p>
            <a:r>
              <a:rPr lang="en-US" sz="5400" b="1" dirty="0" smtClean="0">
                <a:solidFill>
                  <a:srgbClr val="98002E"/>
                </a:solidFill>
                <a:latin typeface="+mn-lt"/>
                <a:cs typeface="Arial" pitchFamily="34" charset="0"/>
              </a:rPr>
              <a:t>Decision Filters</a:t>
            </a:r>
            <a:endParaRPr lang="en-US" dirty="0" smtClean="0">
              <a:latin typeface="+mn-lt"/>
              <a:cs typeface="Arial" pitchFamily="34" charset="0"/>
            </a:endParaRPr>
          </a:p>
        </p:txBody>
      </p:sp>
    </p:spTree>
    <p:extLst>
      <p:ext uri="{BB962C8B-B14F-4D97-AF65-F5344CB8AC3E}">
        <p14:creationId xmlns:p14="http://schemas.microsoft.com/office/powerpoint/2010/main" val="1581173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457200" y="304800"/>
            <a:ext cx="7543800" cy="1077913"/>
          </a:xfrm>
        </p:spPr>
        <p:txBody>
          <a:bodyPr/>
          <a:lstStyle/>
          <a:p>
            <a:r>
              <a:rPr lang="en-US" sz="3600" b="1" dirty="0" smtClean="0">
                <a:solidFill>
                  <a:srgbClr val="98002E"/>
                </a:solidFill>
                <a:latin typeface="+mn-lt"/>
                <a:cs typeface="Arial" pitchFamily="34" charset="0"/>
              </a:rPr>
              <a:t>Decision Filters</a:t>
            </a: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0484" name="Picture 7"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57200" y="1874837"/>
            <a:ext cx="8229600" cy="452596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dirty="0" smtClean="0">
                <a:latin typeface="Arial" pitchFamily="34" charset="0"/>
                <a:cs typeface="Arial" pitchFamily="34" charset="0"/>
              </a:rPr>
              <a:t>Strategic Plan</a:t>
            </a:r>
          </a:p>
          <a:p>
            <a:pPr>
              <a:buFont typeface="Wingdings" pitchFamily="2" charset="2"/>
              <a:buChar char="Ø"/>
            </a:pPr>
            <a:r>
              <a:rPr lang="en-US" dirty="0" smtClean="0">
                <a:latin typeface="Arial" pitchFamily="34" charset="0"/>
                <a:cs typeface="Arial" pitchFamily="34" charset="0"/>
              </a:rPr>
              <a:t>City Council Budgetary Guidelines</a:t>
            </a:r>
          </a:p>
          <a:p>
            <a:pPr>
              <a:buFont typeface="Wingdings" pitchFamily="2" charset="2"/>
              <a:buChar char="Ø"/>
            </a:pPr>
            <a:endParaRPr lang="en-US" dirty="0">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4114800"/>
            <a:ext cx="1926336" cy="19263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90447"/>
            <a:ext cx="2782016" cy="628753"/>
          </a:xfrm>
          <a:prstGeom prst="rect">
            <a:avLst/>
          </a:prstGeom>
        </p:spPr>
      </p:pic>
    </p:spTree>
    <p:extLst>
      <p:ext uri="{BB962C8B-B14F-4D97-AF65-F5344CB8AC3E}">
        <p14:creationId xmlns:p14="http://schemas.microsoft.com/office/powerpoint/2010/main" val="2540729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idx="4294967295"/>
          </p:nvPr>
        </p:nvSpPr>
        <p:spPr>
          <a:xfrm>
            <a:off x="152400" y="3048000"/>
            <a:ext cx="8839200" cy="3352800"/>
          </a:xfrm>
        </p:spPr>
        <p:txBody>
          <a:bodyPr/>
          <a:lstStyle/>
          <a:p>
            <a:r>
              <a:rPr lang="en-US" sz="5400" b="1" dirty="0" smtClean="0">
                <a:solidFill>
                  <a:srgbClr val="98002E"/>
                </a:solidFill>
                <a:latin typeface="+mn-lt"/>
                <a:cs typeface="Arial" pitchFamily="34" charset="0"/>
              </a:rPr>
              <a:t>Strategic Plan</a:t>
            </a:r>
            <a:endParaRPr lang="en-US" dirty="0" smtClean="0">
              <a:latin typeface="+mn-lt"/>
              <a:cs typeface="Arial" pitchFamily="34" charset="0"/>
            </a:endParaRPr>
          </a:p>
        </p:txBody>
      </p:sp>
    </p:spTree>
    <p:extLst>
      <p:ext uri="{BB962C8B-B14F-4D97-AF65-F5344CB8AC3E}">
        <p14:creationId xmlns:p14="http://schemas.microsoft.com/office/powerpoint/2010/main" val="2659962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609600" y="304800"/>
            <a:ext cx="7543800" cy="1077913"/>
          </a:xfrm>
        </p:spPr>
        <p:txBody>
          <a:bodyPr/>
          <a:lstStyle/>
          <a:p>
            <a:r>
              <a:rPr lang="en-US" sz="3600" b="1" dirty="0" smtClean="0">
                <a:solidFill>
                  <a:srgbClr val="98002E"/>
                </a:solidFill>
                <a:latin typeface="+mn-lt"/>
                <a:cs typeface="Arial" pitchFamily="34" charset="0"/>
              </a:rPr>
              <a:t>Strategic Plan</a:t>
            </a:r>
          </a:p>
        </p:txBody>
      </p:sp>
      <p:sp>
        <p:nvSpPr>
          <p:cNvPr id="21506" name="Content Placeholder 2"/>
          <p:cNvSpPr>
            <a:spLocks noGrp="1"/>
          </p:cNvSpPr>
          <p:nvPr>
            <p:ph idx="4294967295"/>
          </p:nvPr>
        </p:nvSpPr>
        <p:spPr>
          <a:xfrm>
            <a:off x="276225" y="1676400"/>
            <a:ext cx="8534400" cy="4953000"/>
          </a:xfrm>
        </p:spPr>
        <p:txBody>
          <a:bodyPr/>
          <a:lstStyle/>
          <a:p>
            <a:pPr marL="0" lvl="0" indent="0">
              <a:buNone/>
            </a:pPr>
            <a:r>
              <a:rPr lang="en-US" b="1" dirty="0" smtClean="0">
                <a:latin typeface="Arial"/>
                <a:cs typeface="Arial"/>
              </a:rPr>
              <a:t>Council’s Top Five Priorities Include:</a:t>
            </a:r>
          </a:p>
          <a:p>
            <a:pPr lvl="0"/>
            <a:r>
              <a:rPr lang="en-US" dirty="0" smtClean="0">
                <a:latin typeface="Arial"/>
                <a:cs typeface="Arial"/>
              </a:rPr>
              <a:t>Police </a:t>
            </a:r>
            <a:r>
              <a:rPr lang="en-US" dirty="0">
                <a:latin typeface="Arial"/>
                <a:cs typeface="Arial"/>
              </a:rPr>
              <a:t>staffing</a:t>
            </a:r>
          </a:p>
          <a:p>
            <a:pPr lvl="0"/>
            <a:r>
              <a:rPr lang="en-US" dirty="0">
                <a:latin typeface="Arial"/>
                <a:cs typeface="Arial"/>
              </a:rPr>
              <a:t>Establish broader citywide economic development program</a:t>
            </a:r>
          </a:p>
          <a:p>
            <a:pPr lvl="0"/>
            <a:r>
              <a:rPr lang="en-US" dirty="0">
                <a:latin typeface="Arial"/>
                <a:cs typeface="Arial"/>
              </a:rPr>
              <a:t>Parks &amp; Recreation capital project funding</a:t>
            </a:r>
          </a:p>
          <a:p>
            <a:pPr lvl="0"/>
            <a:r>
              <a:rPr lang="en-US" dirty="0">
                <a:latin typeface="Arial"/>
                <a:cs typeface="Arial"/>
              </a:rPr>
              <a:t>Customer service initiative throughout the organization</a:t>
            </a:r>
          </a:p>
          <a:p>
            <a:pPr lvl="0"/>
            <a:r>
              <a:rPr lang="en-US" dirty="0">
                <a:latin typeface="Arial"/>
                <a:cs typeface="Arial"/>
              </a:rPr>
              <a:t>Development of a Comprehensive Land Use Plan</a:t>
            </a:r>
          </a:p>
          <a:p>
            <a:endParaRPr lang="en-US" dirty="0" smtClean="0">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1508"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90447"/>
            <a:ext cx="2782016" cy="6287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idx="4294967295"/>
          </p:nvPr>
        </p:nvSpPr>
        <p:spPr>
          <a:xfrm>
            <a:off x="152400" y="3048000"/>
            <a:ext cx="8839200" cy="3352800"/>
          </a:xfrm>
        </p:spPr>
        <p:txBody>
          <a:bodyPr/>
          <a:lstStyle/>
          <a:p>
            <a:r>
              <a:rPr lang="en-US" sz="5400" b="1" dirty="0" smtClean="0">
                <a:solidFill>
                  <a:srgbClr val="98002E"/>
                </a:solidFill>
                <a:latin typeface="+mn-lt"/>
                <a:cs typeface="Arial" pitchFamily="34" charset="0"/>
              </a:rPr>
              <a:t>Budget Guidelines</a:t>
            </a:r>
            <a:br>
              <a:rPr lang="en-US" sz="5400" b="1" dirty="0" smtClean="0">
                <a:solidFill>
                  <a:srgbClr val="98002E"/>
                </a:solidFill>
                <a:latin typeface="+mn-lt"/>
                <a:cs typeface="Arial" pitchFamily="34" charset="0"/>
              </a:rPr>
            </a:br>
            <a:r>
              <a:rPr lang="en-US" sz="5400" b="1" dirty="0" smtClean="0">
                <a:solidFill>
                  <a:srgbClr val="98002E"/>
                </a:solidFill>
                <a:latin typeface="+mn-lt"/>
                <a:cs typeface="Arial" pitchFamily="34" charset="0"/>
              </a:rPr>
              <a:t>Highlights</a:t>
            </a:r>
            <a:endParaRPr lang="en-US" dirty="0" smtClean="0">
              <a:latin typeface="+mn-lt"/>
              <a:cs typeface="Arial" pitchFamily="34" charset="0"/>
            </a:endParaRPr>
          </a:p>
        </p:txBody>
      </p:sp>
    </p:spTree>
    <p:extLst>
      <p:ext uri="{BB962C8B-B14F-4D97-AF65-F5344CB8AC3E}">
        <p14:creationId xmlns:p14="http://schemas.microsoft.com/office/powerpoint/2010/main" val="340658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609600" y="304800"/>
            <a:ext cx="7543800" cy="1077913"/>
          </a:xfrm>
        </p:spPr>
        <p:txBody>
          <a:bodyPr/>
          <a:lstStyle/>
          <a:p>
            <a:r>
              <a:rPr lang="en-US" sz="3200" b="1" dirty="0" smtClean="0">
                <a:solidFill>
                  <a:srgbClr val="98002E"/>
                </a:solidFill>
                <a:latin typeface="+mn-lt"/>
                <a:cs typeface="Arial" pitchFamily="34" charset="0"/>
              </a:rPr>
              <a:t>Budget Guidelines</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Highlights</a:t>
            </a:r>
          </a:p>
        </p:txBody>
      </p:sp>
      <p:sp>
        <p:nvSpPr>
          <p:cNvPr id="21506" name="Content Placeholder 2"/>
          <p:cNvSpPr>
            <a:spLocks noGrp="1"/>
          </p:cNvSpPr>
          <p:nvPr>
            <p:ph idx="4294967295"/>
          </p:nvPr>
        </p:nvSpPr>
        <p:spPr>
          <a:xfrm>
            <a:off x="276225" y="1676400"/>
            <a:ext cx="8534400" cy="4953000"/>
          </a:xfrm>
        </p:spPr>
        <p:txBody>
          <a:bodyPr/>
          <a:lstStyle/>
          <a:p>
            <a:r>
              <a:rPr lang="en-US" sz="2800" dirty="0" smtClean="0">
                <a:latin typeface="Arial" pitchFamily="34" charset="0"/>
                <a:cs typeface="Arial" pitchFamily="34" charset="0"/>
              </a:rPr>
              <a:t>Accommodate </a:t>
            </a:r>
            <a:r>
              <a:rPr lang="en-US" sz="2800" dirty="0">
                <a:latin typeface="Arial" pitchFamily="34" charset="0"/>
                <a:cs typeface="Arial" pitchFamily="34" charset="0"/>
              </a:rPr>
              <a:t>City Council strategic </a:t>
            </a:r>
            <a:r>
              <a:rPr lang="en-US" sz="2800" dirty="0" smtClean="0">
                <a:latin typeface="Arial" pitchFamily="34" charset="0"/>
                <a:cs typeface="Arial" pitchFamily="34" charset="0"/>
              </a:rPr>
              <a:t>priorities</a:t>
            </a:r>
          </a:p>
          <a:p>
            <a:r>
              <a:rPr lang="en-US" sz="2800" dirty="0" smtClean="0">
                <a:latin typeface="Arial" pitchFamily="34" charset="0"/>
                <a:cs typeface="Arial" pitchFamily="34" charset="0"/>
              </a:rPr>
              <a:t>Evaluate </a:t>
            </a:r>
            <a:r>
              <a:rPr lang="en-US" sz="2800" dirty="0">
                <a:latin typeface="Arial" pitchFamily="34" charset="0"/>
                <a:cs typeface="Arial" pitchFamily="34" charset="0"/>
              </a:rPr>
              <a:t>tax rate and services consistent with Council </a:t>
            </a:r>
            <a:r>
              <a:rPr lang="en-US" sz="2800" dirty="0" smtClean="0">
                <a:latin typeface="Arial" pitchFamily="34" charset="0"/>
                <a:cs typeface="Arial" pitchFamily="34" charset="0"/>
              </a:rPr>
              <a:t>priorities</a:t>
            </a:r>
          </a:p>
          <a:p>
            <a:r>
              <a:rPr lang="en-US" sz="2800" dirty="0" smtClean="0">
                <a:latin typeface="Arial" pitchFamily="34" charset="0"/>
                <a:cs typeface="Arial" pitchFamily="34" charset="0"/>
              </a:rPr>
              <a:t>Evaluate </a:t>
            </a:r>
            <a:r>
              <a:rPr lang="en-US" sz="2800" dirty="0">
                <a:latin typeface="Arial" pitchFamily="34" charset="0"/>
                <a:cs typeface="Arial" pitchFamily="34" charset="0"/>
              </a:rPr>
              <a:t>MSD tax </a:t>
            </a:r>
            <a:r>
              <a:rPr lang="en-US" sz="2800" dirty="0" smtClean="0">
                <a:latin typeface="Arial" pitchFamily="34" charset="0"/>
                <a:cs typeface="Arial" pitchFamily="34" charset="0"/>
              </a:rPr>
              <a:t>rates</a:t>
            </a:r>
          </a:p>
          <a:p>
            <a:pPr marL="342900" lvl="1" indent="-342900">
              <a:buFont typeface="Arial" pitchFamily="34" charset="0"/>
              <a:buChar char="•"/>
            </a:pPr>
            <a:r>
              <a:rPr lang="en-US" dirty="0" smtClean="0">
                <a:latin typeface="Arial" pitchFamily="34" charset="0"/>
                <a:cs typeface="Arial" pitchFamily="34" charset="0"/>
              </a:rPr>
              <a:t>Fund </a:t>
            </a:r>
            <a:r>
              <a:rPr lang="en-US" dirty="0">
                <a:latin typeface="Arial" pitchFamily="34" charset="0"/>
                <a:cs typeface="Arial" pitchFamily="34" charset="0"/>
              </a:rPr>
              <a:t>all public safety, police and fire positions no longer supported by </a:t>
            </a:r>
            <a:r>
              <a:rPr lang="en-US" dirty="0" smtClean="0">
                <a:latin typeface="Arial" pitchFamily="34" charset="0"/>
                <a:cs typeface="Arial" pitchFamily="34" charset="0"/>
              </a:rPr>
              <a:t>grants</a:t>
            </a:r>
          </a:p>
          <a:p>
            <a:pPr marL="342900" lvl="1" indent="-342900">
              <a:buFont typeface="Arial" pitchFamily="34" charset="0"/>
              <a:buChar char="•"/>
            </a:pPr>
            <a:r>
              <a:rPr lang="en-US" dirty="0" smtClean="0">
                <a:latin typeface="Arial" pitchFamily="34" charset="0"/>
                <a:cs typeface="Arial" pitchFamily="34" charset="0"/>
              </a:rPr>
              <a:t>Dedicate </a:t>
            </a:r>
            <a:r>
              <a:rPr lang="en-US" dirty="0">
                <a:latin typeface="Arial" pitchFamily="34" charset="0"/>
                <a:cs typeface="Arial" pitchFamily="34" charset="0"/>
              </a:rPr>
              <a:t>no less than 5.25 cents of tax rate for capital funding </a:t>
            </a:r>
            <a:r>
              <a:rPr lang="en-US" dirty="0" smtClean="0">
                <a:latin typeface="Arial" pitchFamily="34" charset="0"/>
                <a:cs typeface="Arial" pitchFamily="34" charset="0"/>
              </a:rPr>
              <a:t>plan</a:t>
            </a:r>
          </a:p>
          <a:p>
            <a:pPr marL="342900" lvl="1" indent="-342900">
              <a:buFont typeface="Arial" pitchFamily="34" charset="0"/>
              <a:buChar char="•"/>
            </a:pPr>
            <a:endParaRPr lang="en-US" sz="2400" dirty="0">
              <a:latin typeface="Arial" pitchFamily="34" charset="0"/>
              <a:cs typeface="Arial" pitchFamily="34" charset="0"/>
            </a:endParaRPr>
          </a:p>
          <a:p>
            <a:pPr marL="342900" lvl="1" indent="-342900">
              <a:buFont typeface="Arial" pitchFamily="34" charset="0"/>
              <a:buChar char="•"/>
            </a:pPr>
            <a:endParaRPr lang="en-US" sz="2400" dirty="0" smtClean="0">
              <a:latin typeface="Arial" pitchFamily="34" charset="0"/>
              <a:cs typeface="Arial" pitchFamily="34" charset="0"/>
            </a:endParaRPr>
          </a:p>
          <a:p>
            <a:pPr marL="342900" lvl="1" indent="-342900">
              <a:buFont typeface="Arial" pitchFamily="34" charset="0"/>
              <a:buChar char="•"/>
            </a:pPr>
            <a:endParaRPr lang="en-US" sz="2400" dirty="0">
              <a:latin typeface="Arial" pitchFamily="34" charset="0"/>
              <a:cs typeface="Arial" pitchFamily="34" charset="0"/>
            </a:endParaRPr>
          </a:p>
          <a:p>
            <a:pPr marL="342900" lvl="1" indent="-342900">
              <a:buFont typeface="Arial" pitchFamily="34" charset="0"/>
              <a:buChar char="•"/>
            </a:pPr>
            <a:endParaRPr lang="en-US" sz="3200"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1508" name="Picture 6" descr="CityLogo202_color20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90447"/>
            <a:ext cx="2782016" cy="628753"/>
          </a:xfrm>
          <a:prstGeom prst="rect">
            <a:avLst/>
          </a:prstGeom>
        </p:spPr>
      </p:pic>
    </p:spTree>
    <p:extLst>
      <p:ext uri="{BB962C8B-B14F-4D97-AF65-F5344CB8AC3E}">
        <p14:creationId xmlns:p14="http://schemas.microsoft.com/office/powerpoint/2010/main" val="1164683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533400" y="304800"/>
            <a:ext cx="7543800" cy="1077913"/>
          </a:xfrm>
        </p:spPr>
        <p:txBody>
          <a:bodyPr/>
          <a:lstStyle/>
          <a:p>
            <a:r>
              <a:rPr lang="en-US" sz="3200" b="1" dirty="0" smtClean="0">
                <a:solidFill>
                  <a:srgbClr val="98002E"/>
                </a:solidFill>
                <a:latin typeface="+mn-lt"/>
                <a:cs typeface="Arial" pitchFamily="34" charset="0"/>
              </a:rPr>
              <a:t>Budget Guidelines</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Highlights</a:t>
            </a:r>
          </a:p>
        </p:txBody>
      </p:sp>
      <p:sp>
        <p:nvSpPr>
          <p:cNvPr id="21506" name="Content Placeholder 2"/>
          <p:cNvSpPr>
            <a:spLocks noGrp="1"/>
          </p:cNvSpPr>
          <p:nvPr>
            <p:ph idx="4294967295"/>
          </p:nvPr>
        </p:nvSpPr>
        <p:spPr>
          <a:xfrm>
            <a:off x="276225" y="1676400"/>
            <a:ext cx="8534400" cy="4953000"/>
          </a:xfrm>
        </p:spPr>
        <p:txBody>
          <a:bodyPr/>
          <a:lstStyle/>
          <a:p>
            <a:pPr marL="342900" lvl="1" indent="-342900">
              <a:buFont typeface="Arial"/>
              <a:buChar char="•"/>
            </a:pPr>
            <a:r>
              <a:rPr lang="en-US" dirty="0">
                <a:latin typeface="Arial" pitchFamily="34" charset="0"/>
                <a:cs typeface="Arial" pitchFamily="34" charset="0"/>
              </a:rPr>
              <a:t>Add current year service enhancements to the base </a:t>
            </a:r>
            <a:r>
              <a:rPr lang="en-US" dirty="0" smtClean="0">
                <a:latin typeface="Arial" pitchFamily="34" charset="0"/>
                <a:cs typeface="Arial" pitchFamily="34" charset="0"/>
              </a:rPr>
              <a:t>budget</a:t>
            </a:r>
          </a:p>
          <a:p>
            <a:pPr marL="342900" lvl="1" indent="-342900">
              <a:buFont typeface="Arial"/>
              <a:buChar char="•"/>
            </a:pPr>
            <a:r>
              <a:rPr lang="en-US" dirty="0" smtClean="0">
                <a:latin typeface="Arial" pitchFamily="34" charset="0"/>
                <a:cs typeface="Arial" pitchFamily="34" charset="0"/>
              </a:rPr>
              <a:t>Take </a:t>
            </a:r>
            <a:r>
              <a:rPr lang="en-US" dirty="0">
                <a:latin typeface="Arial" pitchFamily="34" charset="0"/>
                <a:cs typeface="Arial" pitchFamily="34" charset="0"/>
              </a:rPr>
              <a:t>action consistent with Resolution 2013-</a:t>
            </a:r>
            <a:r>
              <a:rPr lang="en-US" dirty="0" smtClean="0">
                <a:latin typeface="Arial" pitchFamily="34" charset="0"/>
                <a:cs typeface="Arial" pitchFamily="34" charset="0"/>
              </a:rPr>
              <a:t>052</a:t>
            </a:r>
          </a:p>
          <a:p>
            <a:pPr marL="342900" lvl="1" indent="-342900">
              <a:buFont typeface="Arial"/>
              <a:buChar char="•"/>
            </a:pPr>
            <a:r>
              <a:rPr lang="en-US" dirty="0">
                <a:latin typeface="Arial" pitchFamily="34" charset="0"/>
                <a:cs typeface="Arial" pitchFamily="34" charset="0"/>
              </a:rPr>
              <a:t>Make acceleration of water and sewer service to City residents a priority    </a:t>
            </a:r>
          </a:p>
          <a:p>
            <a:pPr marL="342900" lvl="1" indent="-342900">
              <a:buFont typeface="Arial"/>
              <a:buChar char="•"/>
            </a:pPr>
            <a:r>
              <a:rPr lang="en-US" dirty="0">
                <a:latin typeface="Arial" pitchFamily="34" charset="0"/>
                <a:cs typeface="Arial" pitchFamily="34" charset="0"/>
              </a:rPr>
              <a:t>CIPs for City operations, including utility operations, shall be presented to Council in advance of general budget consideration</a:t>
            </a:r>
          </a:p>
          <a:p>
            <a:pPr marL="342900" lvl="1" indent="-342900">
              <a:buFont typeface="Arial"/>
              <a:buChar char="•"/>
            </a:pPr>
            <a:endParaRPr lang="en-US" dirty="0" smtClean="0">
              <a:latin typeface="Arial" pitchFamily="34" charset="0"/>
              <a:cs typeface="Arial" pitchFamily="34" charset="0"/>
            </a:endParaRPr>
          </a:p>
          <a:p>
            <a:pPr marL="342900" lvl="1" indent="-342900">
              <a:buFont typeface="Arial"/>
              <a:buChar char="•"/>
            </a:pPr>
            <a:endParaRPr lang="en-US" sz="2400" dirty="0">
              <a:latin typeface="Arial" pitchFamily="34" charset="0"/>
              <a:cs typeface="Arial" pitchFamily="34" charset="0"/>
            </a:endParaRPr>
          </a:p>
          <a:p>
            <a:pPr marL="342900" lvl="1" indent="-342900"/>
            <a:endParaRPr lang="en-US" sz="2400" dirty="0" smtClean="0">
              <a:latin typeface="Arial" pitchFamily="34" charset="0"/>
              <a:cs typeface="Arial" pitchFamily="34" charset="0"/>
            </a:endParaRPr>
          </a:p>
          <a:p>
            <a:pPr marL="342900" lvl="1" indent="-342900"/>
            <a:endParaRPr lang="en-US" sz="2400" dirty="0">
              <a:latin typeface="Arial" pitchFamily="34" charset="0"/>
              <a:cs typeface="Arial" pitchFamily="34" charset="0"/>
            </a:endParaRPr>
          </a:p>
          <a:p>
            <a:pPr marL="342900" lvl="1" indent="-342900">
              <a:buFont typeface="Arial" pitchFamily="34" charset="0"/>
              <a:buChar char="•"/>
            </a:pPr>
            <a:endParaRPr lang="en-US" sz="2400" dirty="0" smtClean="0">
              <a:latin typeface="Arial" pitchFamily="34" charset="0"/>
              <a:cs typeface="Arial" pitchFamily="34" charset="0"/>
            </a:endParaRPr>
          </a:p>
          <a:p>
            <a:pPr marL="342900" lvl="1" indent="-342900">
              <a:buFont typeface="Arial" pitchFamily="34" charset="0"/>
              <a:buChar char="•"/>
            </a:pPr>
            <a:endParaRPr lang="en-US" sz="2400" dirty="0">
              <a:latin typeface="Arial" pitchFamily="34" charset="0"/>
              <a:cs typeface="Arial" pitchFamily="34" charset="0"/>
            </a:endParaRPr>
          </a:p>
          <a:p>
            <a:pPr marL="342900" lvl="1" indent="-342900">
              <a:buFont typeface="Arial" pitchFamily="34" charset="0"/>
              <a:buChar char="•"/>
            </a:pPr>
            <a:endParaRPr lang="en-US" sz="3200"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1508"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90447"/>
            <a:ext cx="2782016" cy="628753"/>
          </a:xfrm>
          <a:prstGeom prst="rect">
            <a:avLst/>
          </a:prstGeom>
        </p:spPr>
      </p:pic>
    </p:spTree>
    <p:extLst>
      <p:ext uri="{BB962C8B-B14F-4D97-AF65-F5344CB8AC3E}">
        <p14:creationId xmlns:p14="http://schemas.microsoft.com/office/powerpoint/2010/main" val="2582093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idx="4294967295"/>
          </p:nvPr>
        </p:nvSpPr>
        <p:spPr>
          <a:xfrm>
            <a:off x="152400" y="3048000"/>
            <a:ext cx="8839200" cy="3352800"/>
          </a:xfrm>
        </p:spPr>
        <p:txBody>
          <a:bodyPr/>
          <a:lstStyle/>
          <a:p>
            <a:r>
              <a:rPr lang="en-US" sz="5400" b="1" dirty="0" smtClean="0">
                <a:solidFill>
                  <a:srgbClr val="98002E"/>
                </a:solidFill>
                <a:latin typeface="+mn-lt"/>
                <a:cs typeface="Arial" pitchFamily="34" charset="0"/>
              </a:rPr>
              <a:t>General Fund</a:t>
            </a:r>
            <a:br>
              <a:rPr lang="en-US" sz="5400" b="1" dirty="0" smtClean="0">
                <a:solidFill>
                  <a:srgbClr val="98002E"/>
                </a:solidFill>
                <a:latin typeface="+mn-lt"/>
                <a:cs typeface="Arial" pitchFamily="34" charset="0"/>
              </a:rPr>
            </a:br>
            <a:r>
              <a:rPr lang="en-US" sz="5400" b="1" dirty="0" smtClean="0">
                <a:solidFill>
                  <a:srgbClr val="98002E"/>
                </a:solidFill>
                <a:latin typeface="+mn-lt"/>
                <a:cs typeface="Arial" pitchFamily="34" charset="0"/>
              </a:rPr>
              <a:t>Revenues/</a:t>
            </a:r>
            <a:r>
              <a:rPr lang="en-US" sz="5400" b="1" dirty="0">
                <a:solidFill>
                  <a:srgbClr val="98002E"/>
                </a:solidFill>
                <a:latin typeface="+mn-lt"/>
                <a:cs typeface="Arial" pitchFamily="34" charset="0"/>
              </a:rPr>
              <a:t>E</a:t>
            </a:r>
            <a:r>
              <a:rPr lang="en-US" sz="5400" b="1" dirty="0" smtClean="0">
                <a:solidFill>
                  <a:srgbClr val="98002E"/>
                </a:solidFill>
                <a:latin typeface="+mn-lt"/>
                <a:cs typeface="Arial" pitchFamily="34" charset="0"/>
              </a:rPr>
              <a:t>xpenditures</a:t>
            </a:r>
            <a:endParaRPr lang="en-US" dirty="0" smtClean="0">
              <a:latin typeface="+mn-lt"/>
              <a:cs typeface="Arial" pitchFamily="34" charset="0"/>
            </a:endParaRPr>
          </a:p>
        </p:txBody>
      </p:sp>
    </p:spTree>
    <p:extLst>
      <p:ext uri="{BB962C8B-B14F-4D97-AF65-F5344CB8AC3E}">
        <p14:creationId xmlns:p14="http://schemas.microsoft.com/office/powerpoint/2010/main" val="240891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685800" y="304800"/>
            <a:ext cx="7543800" cy="1077913"/>
          </a:xfrm>
        </p:spPr>
        <p:txBody>
          <a:bodyPr/>
          <a:lstStyle/>
          <a:p>
            <a:r>
              <a:rPr lang="en-US" sz="3200" b="1" dirty="0" smtClean="0">
                <a:solidFill>
                  <a:srgbClr val="98002E"/>
                </a:solidFill>
                <a:latin typeface="+mn-lt"/>
                <a:cs typeface="Arial" pitchFamily="34" charset="0"/>
              </a:rPr>
              <a:t>Major Highlights</a:t>
            </a:r>
          </a:p>
        </p:txBody>
      </p:sp>
      <p:sp>
        <p:nvSpPr>
          <p:cNvPr id="34818" name="Content Placeholder 2"/>
          <p:cNvSpPr>
            <a:spLocks noGrp="1"/>
          </p:cNvSpPr>
          <p:nvPr>
            <p:ph idx="4294967295"/>
          </p:nvPr>
        </p:nvSpPr>
        <p:spPr>
          <a:xfrm>
            <a:off x="276225" y="1676400"/>
            <a:ext cx="8534400" cy="4953000"/>
          </a:xfrm>
        </p:spPr>
        <p:txBody>
          <a:bodyPr/>
          <a:lstStyle/>
          <a:p>
            <a:r>
              <a:rPr lang="en-US" sz="2800" dirty="0" smtClean="0">
                <a:latin typeface="Arial" pitchFamily="34" charset="0"/>
                <a:cs typeface="Arial" pitchFamily="34" charset="0"/>
              </a:rPr>
              <a:t>Recommends general tax rate of 49.8 cents per $100 value, an increase of 4.2 cents</a:t>
            </a:r>
          </a:p>
          <a:p>
            <a:r>
              <a:rPr lang="en-US" sz="2800" dirty="0" smtClean="0">
                <a:latin typeface="Arial" pitchFamily="34" charset="0"/>
                <a:cs typeface="Arial" pitchFamily="34" charset="0"/>
              </a:rPr>
              <a:t>Projects unassigned fund balance at 11.0%</a:t>
            </a:r>
          </a:p>
          <a:p>
            <a:r>
              <a:rPr lang="en-US" sz="2800" dirty="0">
                <a:latin typeface="Arial" pitchFamily="34" charset="0"/>
                <a:cs typeface="Arial" pitchFamily="34" charset="0"/>
              </a:rPr>
              <a:t>A</a:t>
            </a:r>
            <a:r>
              <a:rPr lang="en-US" sz="2800" dirty="0" smtClean="0">
                <a:latin typeface="Arial" pitchFamily="34" charset="0"/>
                <a:cs typeface="Arial" pitchFamily="34" charset="0"/>
              </a:rPr>
              <a:t>dvances Council’s five strategic priorities</a:t>
            </a:r>
          </a:p>
          <a:p>
            <a:r>
              <a:rPr lang="en-US" sz="2800" dirty="0" smtClean="0">
                <a:latin typeface="Arial" pitchFamily="34" charset="0"/>
                <a:cs typeface="Arial" pitchFamily="34" charset="0"/>
              </a:rPr>
              <a:t>Funds the CIP/ITP</a:t>
            </a:r>
          </a:p>
          <a:p>
            <a:r>
              <a:rPr lang="en-US" sz="2800" dirty="0" smtClean="0">
                <a:latin typeface="Arial" pitchFamily="34" charset="0"/>
                <a:cs typeface="Arial" pitchFamily="34" charset="0"/>
              </a:rPr>
              <a:t>Transitions to program budget with performance measures</a:t>
            </a:r>
          </a:p>
          <a:p>
            <a:r>
              <a:rPr lang="en-US" sz="2800" dirty="0" smtClean="0">
                <a:latin typeface="Arial" pitchFamily="34" charset="0"/>
                <a:cs typeface="Arial" pitchFamily="34" charset="0"/>
              </a:rPr>
              <a:t>Continues to support best practice reviews of City support services</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4820"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90447"/>
            <a:ext cx="2782016" cy="6287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609600" y="304800"/>
            <a:ext cx="7543800" cy="1077913"/>
          </a:xfrm>
        </p:spPr>
        <p:txBody>
          <a:bodyPr/>
          <a:lstStyle/>
          <a:p>
            <a:r>
              <a:rPr lang="en-US" sz="3600" b="1" dirty="0" smtClean="0">
                <a:solidFill>
                  <a:srgbClr val="98002E"/>
                </a:solidFill>
                <a:latin typeface="+mn-lt"/>
                <a:cs typeface="Arial" pitchFamily="34" charset="0"/>
              </a:rPr>
              <a:t>Budget</a:t>
            </a:r>
            <a:br>
              <a:rPr lang="en-US" sz="3600" b="1" dirty="0" smtClean="0">
                <a:solidFill>
                  <a:srgbClr val="98002E"/>
                </a:solidFill>
                <a:latin typeface="+mn-lt"/>
                <a:cs typeface="Arial" pitchFamily="34" charset="0"/>
              </a:rPr>
            </a:br>
            <a:r>
              <a:rPr lang="en-US" sz="3600" b="1" dirty="0" smtClean="0">
                <a:solidFill>
                  <a:srgbClr val="98002E"/>
                </a:solidFill>
                <a:latin typeface="+mn-lt"/>
                <a:cs typeface="Arial" pitchFamily="34" charset="0"/>
              </a:rPr>
              <a:t>Presentation</a:t>
            </a: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0484" name="Picture 7" descr="CityLogo202_color20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0" y="1828800"/>
            <a:ext cx="7620000" cy="3970318"/>
          </a:xfrm>
          <a:prstGeom prst="rect">
            <a:avLst/>
          </a:prstGeom>
          <a:noFill/>
        </p:spPr>
        <p:txBody>
          <a:bodyPr wrap="square" rtlCol="0">
            <a:spAutoFit/>
          </a:bodyPr>
          <a:lstStyle/>
          <a:p>
            <a:pPr marL="342900" indent="-342900">
              <a:buFont typeface="Arial" pitchFamily="34" charset="0"/>
              <a:buChar char="•"/>
            </a:pPr>
            <a:r>
              <a:rPr lang="en-US" sz="2800" dirty="0" smtClean="0">
                <a:latin typeface="Arial" pitchFamily="34" charset="0"/>
                <a:cs typeface="Arial" pitchFamily="34" charset="0"/>
              </a:rPr>
              <a:t>Peer comparisons</a:t>
            </a:r>
          </a:p>
          <a:p>
            <a:pPr marL="342900" indent="-342900">
              <a:buFont typeface="Arial" pitchFamily="34" charset="0"/>
              <a:buChar char="•"/>
            </a:pPr>
            <a:r>
              <a:rPr lang="en-US" sz="2800" dirty="0" smtClean="0">
                <a:latin typeface="Arial" pitchFamily="34" charset="0"/>
                <a:cs typeface="Arial" pitchFamily="34" charset="0"/>
              </a:rPr>
              <a:t>Decision filters</a:t>
            </a:r>
          </a:p>
          <a:p>
            <a:pPr marL="914400" lvl="1" indent="-457200">
              <a:buFont typeface="Wingdings" pitchFamily="2" charset="2"/>
              <a:buChar char="Ø"/>
            </a:pPr>
            <a:r>
              <a:rPr lang="en-US" sz="2800" dirty="0" smtClean="0">
                <a:latin typeface="Arial" pitchFamily="34" charset="0"/>
                <a:cs typeface="Arial" pitchFamily="34" charset="0"/>
              </a:rPr>
              <a:t>Strategic Plan</a:t>
            </a:r>
          </a:p>
          <a:p>
            <a:pPr marL="914400" lvl="1" indent="-457200">
              <a:buFont typeface="Wingdings" pitchFamily="2" charset="2"/>
              <a:buChar char="Ø"/>
            </a:pPr>
            <a:r>
              <a:rPr lang="en-US" sz="2800" dirty="0" smtClean="0">
                <a:latin typeface="Arial" pitchFamily="34" charset="0"/>
                <a:cs typeface="Arial" pitchFamily="34" charset="0"/>
              </a:rPr>
              <a:t>Budget Development Guidelines</a:t>
            </a:r>
          </a:p>
          <a:p>
            <a:pPr marL="342900" indent="-342900">
              <a:buFont typeface="Arial" pitchFamily="34" charset="0"/>
              <a:buChar char="•"/>
            </a:pPr>
            <a:r>
              <a:rPr lang="en-US" sz="2800" dirty="0" smtClean="0">
                <a:latin typeface="Arial" pitchFamily="34" charset="0"/>
                <a:cs typeface="Arial" pitchFamily="34" charset="0"/>
              </a:rPr>
              <a:t>General Fund Revenues/Expenditures</a:t>
            </a:r>
          </a:p>
          <a:p>
            <a:pPr marL="342900" indent="-342900">
              <a:buFont typeface="Arial" pitchFamily="34" charset="0"/>
              <a:buChar char="•"/>
            </a:pPr>
            <a:r>
              <a:rPr lang="en-US" sz="2800" dirty="0" smtClean="0">
                <a:latin typeface="Arial" pitchFamily="34" charset="0"/>
                <a:cs typeface="Arial" pitchFamily="34" charset="0"/>
              </a:rPr>
              <a:t>New Initiative Tax Package</a:t>
            </a:r>
          </a:p>
          <a:p>
            <a:pPr marL="342900" indent="-342900">
              <a:buFont typeface="Arial" pitchFamily="34" charset="0"/>
              <a:buChar char="•"/>
            </a:pPr>
            <a:r>
              <a:rPr lang="en-US" sz="2800" dirty="0" smtClean="0">
                <a:latin typeface="Arial" pitchFamily="34" charset="0"/>
                <a:cs typeface="Arial" pitchFamily="34" charset="0"/>
              </a:rPr>
              <a:t>Other Highlights</a:t>
            </a:r>
          </a:p>
          <a:p>
            <a:pPr marL="342900" indent="-342900">
              <a:buFont typeface="Arial" pitchFamily="34" charset="0"/>
              <a:buChar char="•"/>
            </a:pPr>
            <a:r>
              <a:rPr lang="en-US" sz="2800" dirty="0" smtClean="0">
                <a:latin typeface="Arial" pitchFamily="34" charset="0"/>
                <a:cs typeface="Arial" pitchFamily="34" charset="0"/>
              </a:rPr>
              <a:t>Upcoming Calendar</a:t>
            </a:r>
          </a:p>
          <a:p>
            <a:pPr marL="342900" indent="-342900">
              <a:buFont typeface="Arial" pitchFamily="34" charset="0"/>
              <a:buChar char="•"/>
            </a:pPr>
            <a:endParaRPr lang="en-US" sz="2800" dirty="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90447"/>
            <a:ext cx="2782016" cy="6287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685800" y="304800"/>
            <a:ext cx="7543800" cy="1077913"/>
          </a:xfrm>
        </p:spPr>
        <p:txBody>
          <a:bodyPr/>
          <a:lstStyle/>
          <a:p>
            <a:r>
              <a:rPr lang="en-US" sz="3200" b="1" dirty="0" smtClean="0">
                <a:solidFill>
                  <a:srgbClr val="98002E"/>
                </a:solidFill>
                <a:latin typeface="+mn-lt"/>
                <a:cs typeface="Arial" pitchFamily="34" charset="0"/>
              </a:rPr>
              <a:t>General Fund</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Revenue Highlights</a:t>
            </a:r>
          </a:p>
        </p:txBody>
      </p:sp>
      <p:sp>
        <p:nvSpPr>
          <p:cNvPr id="40962" name="Content Placeholder 2"/>
          <p:cNvSpPr>
            <a:spLocks noGrp="1"/>
          </p:cNvSpPr>
          <p:nvPr>
            <p:ph idx="4294967295"/>
          </p:nvPr>
        </p:nvSpPr>
        <p:spPr>
          <a:xfrm>
            <a:off x="276225" y="1676400"/>
            <a:ext cx="8534400" cy="4953000"/>
          </a:xfrm>
        </p:spPr>
        <p:txBody>
          <a:bodyPr/>
          <a:lstStyle/>
          <a:p>
            <a:r>
              <a:rPr lang="en-US" dirty="0" smtClean="0">
                <a:latin typeface="Arial" pitchFamily="34" charset="0"/>
                <a:cs typeface="Arial" pitchFamily="34" charset="0"/>
              </a:rPr>
              <a:t>Permits and Fees</a:t>
            </a:r>
          </a:p>
          <a:p>
            <a:pPr lvl="1">
              <a:buFont typeface="Wingdings" charset="2"/>
              <a:buChar char="Ø"/>
            </a:pPr>
            <a:r>
              <a:rPr lang="en-US" dirty="0" smtClean="0">
                <a:latin typeface="Arial" pitchFamily="34" charset="0"/>
                <a:cs typeface="Arial" pitchFamily="34" charset="0"/>
              </a:rPr>
              <a:t>Proposed fee adjustments for:</a:t>
            </a:r>
          </a:p>
          <a:p>
            <a:pPr lvl="2"/>
            <a:r>
              <a:rPr lang="en-US" dirty="0" smtClean="0">
                <a:latin typeface="Arial" pitchFamily="34" charset="0"/>
                <a:cs typeface="Arial" pitchFamily="34" charset="0"/>
              </a:rPr>
              <a:t>Development Services permits, fees and planning services ($167K)</a:t>
            </a:r>
          </a:p>
          <a:p>
            <a:pPr lvl="2"/>
            <a:r>
              <a:rPr lang="en-US" dirty="0" smtClean="0">
                <a:latin typeface="Arial" pitchFamily="34" charset="0"/>
                <a:cs typeface="Arial" pitchFamily="34" charset="0"/>
              </a:rPr>
              <a:t>Parks and Recreation after-school program and summer camp/playground ($35K)</a:t>
            </a: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0964"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685800" y="304800"/>
            <a:ext cx="7543800" cy="1077913"/>
          </a:xfrm>
        </p:spPr>
        <p:txBody>
          <a:bodyPr/>
          <a:lstStyle/>
          <a:p>
            <a:r>
              <a:rPr lang="en-US" sz="3200" b="1" dirty="0" smtClean="0">
                <a:solidFill>
                  <a:srgbClr val="98002E"/>
                </a:solidFill>
                <a:latin typeface="+mn-lt"/>
                <a:cs typeface="Arial" pitchFamily="34" charset="0"/>
              </a:rPr>
              <a:t>General Fund</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Revenue Highlights</a:t>
            </a:r>
          </a:p>
        </p:txBody>
      </p:sp>
      <p:sp>
        <p:nvSpPr>
          <p:cNvPr id="41986" name="Content Placeholder 2"/>
          <p:cNvSpPr>
            <a:spLocks noGrp="1"/>
          </p:cNvSpPr>
          <p:nvPr>
            <p:ph idx="4294967295"/>
          </p:nvPr>
        </p:nvSpPr>
        <p:spPr>
          <a:xfrm>
            <a:off x="276225" y="1676400"/>
            <a:ext cx="8534400" cy="4953000"/>
          </a:xfrm>
        </p:spPr>
        <p:txBody>
          <a:bodyPr/>
          <a:lstStyle/>
          <a:p>
            <a:r>
              <a:rPr lang="en-US" dirty="0" err="1" smtClean="0">
                <a:latin typeface="Arial" pitchFamily="34" charset="0"/>
                <a:cs typeface="Arial" pitchFamily="34" charset="0"/>
              </a:rPr>
              <a:t>Interfund</a:t>
            </a:r>
            <a:r>
              <a:rPr lang="en-US" dirty="0" smtClean="0">
                <a:latin typeface="Arial" pitchFamily="34" charset="0"/>
                <a:cs typeface="Arial" pitchFamily="34" charset="0"/>
              </a:rPr>
              <a:t> Transfers</a:t>
            </a:r>
          </a:p>
          <a:p>
            <a:pPr lvl="1">
              <a:buFont typeface="Wingdings" charset="2"/>
              <a:buChar char="Ø"/>
            </a:pPr>
            <a:r>
              <a:rPr lang="en-US" sz="2400" dirty="0" err="1" smtClean="0">
                <a:latin typeface="Arial" pitchFamily="34" charset="0"/>
                <a:cs typeface="Arial" pitchFamily="34" charset="0"/>
              </a:rPr>
              <a:t>Interfund</a:t>
            </a:r>
            <a:r>
              <a:rPr lang="en-US" sz="2400" dirty="0" smtClean="0">
                <a:latin typeface="Arial" pitchFamily="34" charset="0"/>
                <a:cs typeface="Arial" pitchFamily="34" charset="0"/>
              </a:rPr>
              <a:t> transfer from the Electric Fund is projected to increase by 1.8% over FY2014</a:t>
            </a:r>
          </a:p>
          <a:p>
            <a:pPr lvl="2"/>
            <a:r>
              <a:rPr lang="en-US" dirty="0" smtClean="0">
                <a:latin typeface="Arial" pitchFamily="34" charset="0"/>
                <a:cs typeface="Arial" pitchFamily="34" charset="0"/>
              </a:rPr>
              <a:t>$12.5 million in FY2015 compared to $12.3 million in FY2014</a:t>
            </a:r>
          </a:p>
          <a:p>
            <a:r>
              <a:rPr lang="en-US" dirty="0" smtClean="0">
                <a:latin typeface="Arial" pitchFamily="34" charset="0"/>
                <a:cs typeface="Arial" pitchFamily="34" charset="0"/>
              </a:rPr>
              <a:t>Capital Lease Proceeds</a:t>
            </a:r>
          </a:p>
          <a:p>
            <a:pPr lvl="1">
              <a:buFont typeface="Wingdings" charset="2"/>
              <a:buChar char="Ø"/>
            </a:pPr>
            <a:r>
              <a:rPr lang="en-US" sz="2400" dirty="0" smtClean="0">
                <a:latin typeface="Arial" pitchFamily="34" charset="0"/>
                <a:cs typeface="Arial" pitchFamily="34" charset="0"/>
              </a:rPr>
              <a:t>FY2015 proposed budget includes $2.11 million in loan proceeds to purchase vehicles</a:t>
            </a:r>
            <a:endParaRPr lang="en-US" sz="2400" dirty="0" smtClean="0"/>
          </a:p>
          <a:p>
            <a:endParaRPr lang="en-US" sz="2400" dirty="0" smtClean="0">
              <a:solidFill>
                <a:srgbClr val="FF0000"/>
              </a:solidFill>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1988"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914400" y="304800"/>
            <a:ext cx="7315200" cy="1077913"/>
          </a:xfrm>
        </p:spPr>
        <p:txBody>
          <a:bodyPr/>
          <a:lstStyle/>
          <a:p>
            <a:r>
              <a:rPr lang="en-US" sz="3200" b="1" dirty="0">
                <a:solidFill>
                  <a:srgbClr val="98002E"/>
                </a:solidFill>
                <a:latin typeface="+mn-lt"/>
                <a:cs typeface="Arial" pitchFamily="34" charset="0"/>
              </a:rPr>
              <a:t>General Fund</a:t>
            </a:r>
            <a:br>
              <a:rPr lang="en-US" sz="3200" b="1" dirty="0">
                <a:solidFill>
                  <a:srgbClr val="98002E"/>
                </a:solidFill>
                <a:latin typeface="+mn-lt"/>
                <a:cs typeface="Arial" pitchFamily="34" charset="0"/>
              </a:rPr>
            </a:br>
            <a:r>
              <a:rPr lang="en-US" sz="3200" b="1" dirty="0" smtClean="0">
                <a:solidFill>
                  <a:srgbClr val="98002E"/>
                </a:solidFill>
                <a:latin typeface="+mn-lt"/>
                <a:cs typeface="Arial" pitchFamily="34" charset="0"/>
              </a:rPr>
              <a:t>Expenditure Highlights</a:t>
            </a:r>
          </a:p>
        </p:txBody>
      </p:sp>
      <p:sp>
        <p:nvSpPr>
          <p:cNvPr id="3" name="Content Placeholder 2"/>
          <p:cNvSpPr>
            <a:spLocks noGrp="1"/>
          </p:cNvSpPr>
          <p:nvPr>
            <p:ph idx="4294967295"/>
          </p:nvPr>
        </p:nvSpPr>
        <p:spPr>
          <a:xfrm>
            <a:off x="276225" y="1676400"/>
            <a:ext cx="8534400" cy="4953000"/>
          </a:xfrm>
        </p:spPr>
        <p:txBody>
          <a:bodyPr rtlCol="0">
            <a:normAutofit fontScale="92500" lnSpcReduction="10000"/>
          </a:bodyPr>
          <a:lstStyle/>
          <a:p>
            <a:pPr fontAlgn="auto">
              <a:spcAft>
                <a:spcPts val="0"/>
              </a:spcAft>
              <a:defRPr/>
            </a:pPr>
            <a:r>
              <a:rPr lang="en-US" sz="3100" dirty="0" smtClean="0">
                <a:latin typeface="Arial" pitchFamily="34" charset="0"/>
                <a:ea typeface="+mn-ea"/>
                <a:cs typeface="Arial" pitchFamily="34" charset="0"/>
              </a:rPr>
              <a:t>$1.6M* for 2% performance increases for general employees and police upper ranks</a:t>
            </a:r>
          </a:p>
          <a:p>
            <a:pPr lvl="1" fontAlgn="auto">
              <a:spcAft>
                <a:spcPts val="0"/>
              </a:spcAft>
              <a:defRPr/>
            </a:pPr>
            <a:r>
              <a:rPr lang="en-US" sz="2700" dirty="0" smtClean="0">
                <a:latin typeface="Arial" pitchFamily="34" charset="0"/>
                <a:ea typeface="+mn-ea"/>
                <a:cs typeface="Arial" pitchFamily="34" charset="0"/>
              </a:rPr>
              <a:t>police step plan remains unchanged</a:t>
            </a:r>
            <a:endParaRPr lang="en-US" sz="2700" dirty="0">
              <a:latin typeface="Arial" pitchFamily="34" charset="0"/>
              <a:ea typeface="+mn-ea"/>
              <a:cs typeface="Arial" pitchFamily="34" charset="0"/>
            </a:endParaRPr>
          </a:p>
          <a:p>
            <a:pPr fontAlgn="auto">
              <a:spcAft>
                <a:spcPts val="0"/>
              </a:spcAft>
              <a:defRPr/>
            </a:pPr>
            <a:r>
              <a:rPr lang="en-US" sz="3100" dirty="0" smtClean="0">
                <a:latin typeface="Arial" pitchFamily="34" charset="0"/>
                <a:ea typeface="+mn-ea"/>
                <a:cs typeface="Arial" pitchFamily="34" charset="0"/>
              </a:rPr>
              <a:t>4.7% </a:t>
            </a:r>
            <a:r>
              <a:rPr lang="en-US" sz="3100" dirty="0">
                <a:latin typeface="Arial" pitchFamily="34" charset="0"/>
                <a:ea typeface="+mn-ea"/>
                <a:cs typeface="Arial" pitchFamily="34" charset="0"/>
              </a:rPr>
              <a:t>vacancy rate savings for all GF departments except Fire/Mayor/Council, plus Environmental Services ($</a:t>
            </a:r>
            <a:r>
              <a:rPr lang="en-US" sz="3100" dirty="0" smtClean="0">
                <a:latin typeface="Arial" pitchFamily="34" charset="0"/>
                <a:ea typeface="+mn-ea"/>
                <a:cs typeface="Arial" pitchFamily="34" charset="0"/>
              </a:rPr>
              <a:t>2.7M)</a:t>
            </a:r>
          </a:p>
          <a:p>
            <a:pPr fontAlgn="auto">
              <a:spcAft>
                <a:spcPts val="0"/>
              </a:spcAft>
              <a:defRPr/>
            </a:pPr>
            <a:r>
              <a:rPr lang="en-US" sz="3100" dirty="0">
                <a:latin typeface="Arial" pitchFamily="34" charset="0"/>
                <a:ea typeface="+mn-ea"/>
                <a:cs typeface="Arial" pitchFamily="34" charset="0"/>
              </a:rPr>
              <a:t>$225K for parks bond referendum and education </a:t>
            </a:r>
            <a:r>
              <a:rPr lang="en-US" sz="3100" dirty="0" smtClean="0">
                <a:latin typeface="Arial" pitchFamily="34" charset="0"/>
                <a:ea typeface="+mn-ea"/>
                <a:cs typeface="Arial" pitchFamily="34" charset="0"/>
              </a:rPr>
              <a:t>campaign</a:t>
            </a:r>
          </a:p>
          <a:p>
            <a:pPr fontAlgn="auto">
              <a:spcAft>
                <a:spcPts val="0"/>
              </a:spcAft>
              <a:defRPr/>
            </a:pPr>
            <a:r>
              <a:rPr lang="en-US" dirty="0" smtClean="0">
                <a:latin typeface="Arial" pitchFamily="34" charset="0"/>
                <a:ea typeface="+mn-ea"/>
                <a:cs typeface="Arial" pitchFamily="34" charset="0"/>
              </a:rPr>
              <a:t>Fleet replacements and refurbishment ($2.3M)</a:t>
            </a:r>
          </a:p>
          <a:p>
            <a:pPr fontAlgn="auto">
              <a:spcAft>
                <a:spcPts val="0"/>
              </a:spcAft>
              <a:defRPr/>
            </a:pPr>
            <a:r>
              <a:rPr lang="en-US" dirty="0" smtClean="0">
                <a:latin typeface="Arial" pitchFamily="34" charset="0"/>
                <a:ea typeface="+mn-ea"/>
                <a:cs typeface="Arial" pitchFamily="34" charset="0"/>
              </a:rPr>
              <a:t>Additional vehicles associated with new initiatives ($2.2M)</a:t>
            </a:r>
            <a:endParaRPr lang="en-US" dirty="0">
              <a:latin typeface="Arial" pitchFamily="34" charset="0"/>
              <a:ea typeface="+mn-ea"/>
              <a:cs typeface="Arial" pitchFamily="34" charset="0"/>
            </a:endParaRPr>
          </a:p>
          <a:p>
            <a:pPr lvl="1" fontAlgn="auto">
              <a:spcAft>
                <a:spcPts val="0"/>
              </a:spcAft>
              <a:defRPr/>
            </a:pPr>
            <a:endParaRPr lang="en-US" sz="2700" dirty="0" smtClean="0">
              <a:latin typeface="Arial" pitchFamily="34" charset="0"/>
              <a:ea typeface="+mn-ea"/>
              <a:cs typeface="Arial" pitchFamily="34" charset="0"/>
            </a:endParaRPr>
          </a:p>
          <a:p>
            <a:pPr fontAlgn="auto">
              <a:spcAft>
                <a:spcPts val="0"/>
              </a:spcAft>
              <a:defRPr/>
            </a:pPr>
            <a:endParaRPr lang="en-US" sz="2400" dirty="0">
              <a:solidFill>
                <a:srgbClr val="FF0000"/>
              </a:solidFill>
              <a:latin typeface="Arial" pitchFamily="34" charset="0"/>
              <a:ea typeface="+mn-ea"/>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608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11163"/>
            <a:ext cx="1981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572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914400" y="304800"/>
            <a:ext cx="7315200" cy="1077913"/>
          </a:xfrm>
        </p:spPr>
        <p:txBody>
          <a:bodyPr/>
          <a:lstStyle/>
          <a:p>
            <a:r>
              <a:rPr lang="en-US" sz="3200" b="1" dirty="0" smtClean="0">
                <a:solidFill>
                  <a:srgbClr val="98002E"/>
                </a:solidFill>
                <a:latin typeface="+mn-lt"/>
                <a:cs typeface="Arial" pitchFamily="34" charset="0"/>
              </a:rPr>
              <a:t>General Fund</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Expenditure Highlights</a:t>
            </a:r>
          </a:p>
        </p:txBody>
      </p:sp>
      <p:sp>
        <p:nvSpPr>
          <p:cNvPr id="3" name="Content Placeholder 2"/>
          <p:cNvSpPr>
            <a:spLocks noGrp="1"/>
          </p:cNvSpPr>
          <p:nvPr>
            <p:ph idx="4294967295"/>
          </p:nvPr>
        </p:nvSpPr>
        <p:spPr>
          <a:xfrm>
            <a:off x="276225" y="1676400"/>
            <a:ext cx="8534400" cy="4953000"/>
          </a:xfrm>
        </p:spPr>
        <p:txBody>
          <a:bodyPr rtlCol="0">
            <a:normAutofit fontScale="85000" lnSpcReduction="10000"/>
          </a:bodyPr>
          <a:lstStyle/>
          <a:p>
            <a:pPr fontAlgn="auto">
              <a:spcAft>
                <a:spcPts val="0"/>
              </a:spcAft>
              <a:defRPr/>
            </a:pPr>
            <a:r>
              <a:rPr lang="en-US" dirty="0" smtClean="0">
                <a:latin typeface="Arial" pitchFamily="34" charset="0"/>
                <a:ea typeface="+mn-ea"/>
                <a:cs typeface="Arial" pitchFamily="34" charset="0"/>
              </a:rPr>
              <a:t>FY2015 </a:t>
            </a:r>
            <a:r>
              <a:rPr lang="en-US" dirty="0">
                <a:latin typeface="Arial" pitchFamily="34" charset="0"/>
                <a:ea typeface="+mn-ea"/>
                <a:cs typeface="Arial" pitchFamily="34" charset="0"/>
              </a:rPr>
              <a:t>transfer of </a:t>
            </a:r>
            <a:r>
              <a:rPr lang="en-US" dirty="0" smtClean="0">
                <a:latin typeface="Arial" pitchFamily="34" charset="0"/>
                <a:ea typeface="+mn-ea"/>
                <a:cs typeface="Arial" pitchFamily="34" charset="0"/>
              </a:rPr>
              <a:t>$3.5M to </a:t>
            </a:r>
            <a:r>
              <a:rPr lang="en-US" dirty="0">
                <a:latin typeface="Arial" pitchFamily="34" charset="0"/>
                <a:ea typeface="+mn-ea"/>
                <a:cs typeface="Arial" pitchFamily="34" charset="0"/>
              </a:rPr>
              <a:t>the utility system is for water and sewer projects and debt service in annexed </a:t>
            </a:r>
            <a:r>
              <a:rPr lang="en-US" dirty="0" smtClean="0">
                <a:latin typeface="Arial" pitchFamily="34" charset="0"/>
                <a:ea typeface="+mn-ea"/>
                <a:cs typeface="Arial" pitchFamily="34" charset="0"/>
              </a:rPr>
              <a:t>areas</a:t>
            </a:r>
            <a:endParaRPr lang="en-US" dirty="0">
              <a:solidFill>
                <a:srgbClr val="FF0000"/>
              </a:solidFill>
              <a:latin typeface="Arial" pitchFamily="34" charset="0"/>
              <a:ea typeface="+mn-ea"/>
              <a:cs typeface="Arial" pitchFamily="34" charset="0"/>
            </a:endParaRPr>
          </a:p>
          <a:p>
            <a:pPr fontAlgn="auto">
              <a:spcAft>
                <a:spcPts val="0"/>
              </a:spcAft>
              <a:defRPr/>
            </a:pPr>
            <a:r>
              <a:rPr lang="en-US" dirty="0" smtClean="0">
                <a:latin typeface="Arial" pitchFamily="34" charset="0"/>
                <a:ea typeface="+mn-ea"/>
                <a:cs typeface="Arial" pitchFamily="34" charset="0"/>
              </a:rPr>
              <a:t>FY2015 </a:t>
            </a:r>
            <a:r>
              <a:rPr lang="en-US" dirty="0">
                <a:latin typeface="Arial" pitchFamily="34" charset="0"/>
                <a:ea typeface="+mn-ea"/>
                <a:cs typeface="Arial" pitchFamily="34" charset="0"/>
              </a:rPr>
              <a:t>transfers to other funds include:</a:t>
            </a:r>
          </a:p>
          <a:p>
            <a:pPr lvl="1" fontAlgn="auto">
              <a:spcAft>
                <a:spcPts val="0"/>
              </a:spcAft>
              <a:buFont typeface="Wingdings" charset="2"/>
              <a:buChar char="Ø"/>
              <a:defRPr/>
            </a:pPr>
            <a:r>
              <a:rPr lang="en-US" dirty="0">
                <a:latin typeface="Arial" pitchFamily="34" charset="0"/>
                <a:ea typeface="+mn-ea"/>
                <a:cs typeface="Arial" pitchFamily="34" charset="0"/>
              </a:rPr>
              <a:t>$</a:t>
            </a:r>
            <a:r>
              <a:rPr lang="en-US" dirty="0" smtClean="0">
                <a:latin typeface="Arial" pitchFamily="34" charset="0"/>
                <a:ea typeface="+mn-ea"/>
                <a:cs typeface="Arial" pitchFamily="34" charset="0"/>
              </a:rPr>
              <a:t>6.1M </a:t>
            </a:r>
            <a:r>
              <a:rPr lang="en-US" dirty="0">
                <a:latin typeface="Arial" pitchFamily="34" charset="0"/>
                <a:ea typeface="+mn-ea"/>
                <a:cs typeface="Arial" pitchFamily="34" charset="0"/>
              </a:rPr>
              <a:t>to Environmental Services Fund</a:t>
            </a:r>
          </a:p>
          <a:p>
            <a:pPr lvl="1" fontAlgn="auto">
              <a:spcAft>
                <a:spcPts val="0"/>
              </a:spcAft>
              <a:buFont typeface="Wingdings" charset="2"/>
              <a:buChar char="Ø"/>
              <a:defRPr/>
            </a:pPr>
            <a:r>
              <a:rPr lang="en-US" dirty="0" smtClean="0">
                <a:latin typeface="Arial" pitchFamily="34" charset="0"/>
                <a:ea typeface="+mn-ea"/>
                <a:cs typeface="Arial" pitchFamily="34" charset="0"/>
              </a:rPr>
              <a:t>$3.7M </a:t>
            </a:r>
            <a:r>
              <a:rPr lang="en-US" dirty="0">
                <a:latin typeface="Arial" pitchFamily="34" charset="0"/>
                <a:ea typeface="+mn-ea"/>
                <a:cs typeface="Arial" pitchFamily="34" charset="0"/>
              </a:rPr>
              <a:t>for street resurfacing</a:t>
            </a:r>
          </a:p>
          <a:p>
            <a:pPr lvl="1" fontAlgn="auto">
              <a:spcAft>
                <a:spcPts val="0"/>
              </a:spcAft>
              <a:buFont typeface="Wingdings" charset="2"/>
              <a:buChar char="Ø"/>
              <a:defRPr/>
            </a:pPr>
            <a:r>
              <a:rPr lang="en-US" dirty="0">
                <a:latin typeface="Arial" pitchFamily="34" charset="0"/>
                <a:ea typeface="+mn-ea"/>
                <a:cs typeface="Arial" pitchFamily="34" charset="0"/>
              </a:rPr>
              <a:t>$</a:t>
            </a:r>
            <a:r>
              <a:rPr lang="en-US" dirty="0" smtClean="0">
                <a:latin typeface="Arial" pitchFamily="34" charset="0"/>
                <a:ea typeface="+mn-ea"/>
                <a:cs typeface="Arial" pitchFamily="34" charset="0"/>
              </a:rPr>
              <a:t>3.5M </a:t>
            </a:r>
            <a:r>
              <a:rPr lang="en-US" dirty="0">
                <a:latin typeface="Arial" pitchFamily="34" charset="0"/>
                <a:ea typeface="+mn-ea"/>
                <a:cs typeface="Arial" pitchFamily="34" charset="0"/>
              </a:rPr>
              <a:t>to Transit </a:t>
            </a:r>
            <a:r>
              <a:rPr lang="en-US" dirty="0" smtClean="0">
                <a:latin typeface="Arial" pitchFamily="34" charset="0"/>
                <a:ea typeface="+mn-ea"/>
                <a:cs typeface="Arial" pitchFamily="34" charset="0"/>
              </a:rPr>
              <a:t>Fund</a:t>
            </a:r>
            <a:endParaRPr lang="en-US" dirty="0">
              <a:latin typeface="Arial" pitchFamily="34" charset="0"/>
              <a:ea typeface="+mn-ea"/>
              <a:cs typeface="Arial" pitchFamily="34" charset="0"/>
            </a:endParaRPr>
          </a:p>
          <a:p>
            <a:pPr lvl="1" fontAlgn="auto">
              <a:spcAft>
                <a:spcPts val="0"/>
              </a:spcAft>
              <a:buFont typeface="Wingdings" charset="2"/>
              <a:buChar char="Ø"/>
              <a:defRPr/>
            </a:pPr>
            <a:r>
              <a:rPr lang="en-US" dirty="0">
                <a:latin typeface="Arial" pitchFamily="34" charset="0"/>
                <a:ea typeface="+mn-ea"/>
                <a:cs typeface="Arial" pitchFamily="34" charset="0"/>
              </a:rPr>
              <a:t>$</a:t>
            </a:r>
            <a:r>
              <a:rPr lang="en-US" dirty="0" smtClean="0">
                <a:latin typeface="Arial" pitchFamily="34" charset="0"/>
                <a:ea typeface="+mn-ea"/>
                <a:cs typeface="Arial" pitchFamily="34" charset="0"/>
              </a:rPr>
              <a:t>1.4M </a:t>
            </a:r>
            <a:r>
              <a:rPr lang="en-US" dirty="0">
                <a:latin typeface="Arial" pitchFamily="34" charset="0"/>
                <a:ea typeface="+mn-ea"/>
                <a:cs typeface="Arial" pitchFamily="34" charset="0"/>
              </a:rPr>
              <a:t>for information technology projects</a:t>
            </a:r>
          </a:p>
          <a:p>
            <a:pPr lvl="1" fontAlgn="auto">
              <a:spcAft>
                <a:spcPts val="0"/>
              </a:spcAft>
              <a:buFont typeface="Wingdings" charset="2"/>
              <a:buChar char="Ø"/>
              <a:defRPr/>
            </a:pPr>
            <a:r>
              <a:rPr lang="en-US" dirty="0" smtClean="0">
                <a:latin typeface="Arial" pitchFamily="34" charset="0"/>
                <a:ea typeface="+mn-ea"/>
                <a:cs typeface="Arial" pitchFamily="34" charset="0"/>
              </a:rPr>
              <a:t>$2.2M for other transportation projects</a:t>
            </a:r>
            <a:endParaRPr lang="en-US" dirty="0">
              <a:latin typeface="Arial" pitchFamily="34" charset="0"/>
              <a:ea typeface="+mn-ea"/>
              <a:cs typeface="Arial" pitchFamily="34" charset="0"/>
            </a:endParaRPr>
          </a:p>
          <a:p>
            <a:pPr lvl="1" fontAlgn="auto">
              <a:spcAft>
                <a:spcPts val="0"/>
              </a:spcAft>
              <a:buFont typeface="Wingdings" charset="2"/>
              <a:buChar char="Ø"/>
              <a:defRPr/>
            </a:pPr>
            <a:r>
              <a:rPr lang="en-US" dirty="0">
                <a:latin typeface="Arial" pitchFamily="34" charset="0"/>
                <a:ea typeface="+mn-ea"/>
                <a:cs typeface="Arial" pitchFamily="34" charset="0"/>
              </a:rPr>
              <a:t>$</a:t>
            </a:r>
            <a:r>
              <a:rPr lang="en-US" dirty="0" smtClean="0">
                <a:latin typeface="Arial" pitchFamily="34" charset="0"/>
                <a:ea typeface="+mn-ea"/>
                <a:cs typeface="Arial" pitchFamily="34" charset="0"/>
              </a:rPr>
              <a:t>1.5M </a:t>
            </a:r>
            <a:r>
              <a:rPr lang="en-US" dirty="0">
                <a:latin typeface="Arial" pitchFamily="34" charset="0"/>
                <a:ea typeface="+mn-ea"/>
                <a:cs typeface="Arial" pitchFamily="34" charset="0"/>
              </a:rPr>
              <a:t>for </a:t>
            </a:r>
            <a:r>
              <a:rPr lang="en-US" dirty="0" smtClean="0">
                <a:latin typeface="Arial" pitchFamily="34" charset="0"/>
                <a:ea typeface="+mn-ea"/>
                <a:cs typeface="Arial" pitchFamily="34" charset="0"/>
              </a:rPr>
              <a:t>facility renovations and improvements</a:t>
            </a:r>
          </a:p>
          <a:p>
            <a:pPr lvl="1" fontAlgn="auto">
              <a:spcAft>
                <a:spcPts val="0"/>
              </a:spcAft>
              <a:buFont typeface="Wingdings" charset="2"/>
              <a:buChar char="Ø"/>
              <a:defRPr/>
            </a:pPr>
            <a:r>
              <a:rPr lang="en-US" dirty="0" smtClean="0">
                <a:latin typeface="Arial" pitchFamily="34" charset="0"/>
                <a:ea typeface="+mn-ea"/>
                <a:cs typeface="Arial" pitchFamily="34" charset="0"/>
              </a:rPr>
              <a:t>$0.9M for loan repayment to Risk Management Fund </a:t>
            </a:r>
          </a:p>
          <a:p>
            <a:pPr lvl="1" fontAlgn="auto">
              <a:spcAft>
                <a:spcPts val="0"/>
              </a:spcAft>
              <a:buFont typeface="Wingdings" charset="2"/>
              <a:buChar char="Ø"/>
              <a:defRPr/>
            </a:pPr>
            <a:r>
              <a:rPr lang="en-US" dirty="0" smtClean="0">
                <a:latin typeface="Arial" pitchFamily="34" charset="0"/>
                <a:ea typeface="+mn-ea"/>
                <a:cs typeface="Arial" pitchFamily="34" charset="0"/>
              </a:rPr>
              <a:t>$0.5M </a:t>
            </a:r>
            <a:r>
              <a:rPr lang="en-US" dirty="0">
                <a:latin typeface="Arial" pitchFamily="34" charset="0"/>
                <a:ea typeface="+mn-ea"/>
                <a:cs typeface="Arial" pitchFamily="34" charset="0"/>
              </a:rPr>
              <a:t>for facility repairs</a:t>
            </a:r>
          </a:p>
          <a:p>
            <a:pPr fontAlgn="auto">
              <a:spcAft>
                <a:spcPts val="0"/>
              </a:spcAft>
              <a:defRPr/>
            </a:pPr>
            <a:endParaRPr lang="en-US" sz="2400" dirty="0">
              <a:solidFill>
                <a:srgbClr val="FF0000"/>
              </a:solidFill>
              <a:latin typeface="Arial" pitchFamily="34" charset="0"/>
              <a:ea typeface="+mn-ea"/>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7108"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810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609600" y="304800"/>
            <a:ext cx="7543800" cy="1077913"/>
          </a:xfrm>
        </p:spPr>
        <p:txBody>
          <a:bodyPr/>
          <a:lstStyle/>
          <a:p>
            <a:r>
              <a:rPr lang="en-US" sz="3200" b="1" dirty="0">
                <a:solidFill>
                  <a:srgbClr val="98002E"/>
                </a:solidFill>
                <a:latin typeface="+mn-lt"/>
                <a:cs typeface="Arial" pitchFamily="34" charset="0"/>
              </a:rPr>
              <a:t>General Fund</a:t>
            </a:r>
            <a:br>
              <a:rPr lang="en-US" sz="3200" b="1" dirty="0">
                <a:solidFill>
                  <a:srgbClr val="98002E"/>
                </a:solidFill>
                <a:latin typeface="+mn-lt"/>
                <a:cs typeface="Arial" pitchFamily="34" charset="0"/>
              </a:rPr>
            </a:br>
            <a:r>
              <a:rPr lang="en-US" sz="3200" b="1" dirty="0">
                <a:solidFill>
                  <a:srgbClr val="98002E"/>
                </a:solidFill>
                <a:latin typeface="+mn-lt"/>
                <a:cs typeface="Arial" pitchFamily="34" charset="0"/>
              </a:rPr>
              <a:t>Expenditure Highlights</a:t>
            </a:r>
            <a:endParaRPr lang="en-US" sz="3200" b="1" dirty="0" smtClean="0">
              <a:solidFill>
                <a:srgbClr val="98002E"/>
              </a:solidFill>
              <a:latin typeface="+mn-lt"/>
              <a:cs typeface="Arial" pitchFamily="34" charset="0"/>
            </a:endParaRPr>
          </a:p>
        </p:txBody>
      </p:sp>
      <p:sp>
        <p:nvSpPr>
          <p:cNvPr id="43010" name="Content Placeholder 2"/>
          <p:cNvSpPr>
            <a:spLocks noGrp="1"/>
          </p:cNvSpPr>
          <p:nvPr>
            <p:ph idx="4294967295"/>
          </p:nvPr>
        </p:nvSpPr>
        <p:spPr>
          <a:xfrm>
            <a:off x="276225" y="1676400"/>
            <a:ext cx="8534400" cy="4953000"/>
          </a:xfrm>
        </p:spPr>
        <p:txBody>
          <a:bodyPr/>
          <a:lstStyle/>
          <a:p>
            <a:r>
              <a:rPr lang="en-US" dirty="0" smtClean="0">
                <a:latin typeface="Arial" pitchFamily="34" charset="0"/>
                <a:cs typeface="Arial" pitchFamily="34" charset="0"/>
              </a:rPr>
              <a:t>Fund Balance Appropriation</a:t>
            </a:r>
          </a:p>
          <a:p>
            <a:pPr lvl="1">
              <a:buFont typeface="Wingdings" charset="2"/>
              <a:buChar char="Ø"/>
            </a:pPr>
            <a:r>
              <a:rPr lang="en-US" sz="2400" dirty="0" smtClean="0">
                <a:latin typeface="Arial" pitchFamily="34" charset="0"/>
                <a:cs typeface="Arial" pitchFamily="34" charset="0"/>
              </a:rPr>
              <a:t>Fund balance appropriation for FY2015 of $1.9 million is 44.4 % less than FY2014 appropriation of $3.5 million</a:t>
            </a:r>
          </a:p>
          <a:p>
            <a:pPr lvl="1">
              <a:buFont typeface="Wingdings" charset="2"/>
              <a:buChar char="Ø"/>
            </a:pPr>
            <a:r>
              <a:rPr lang="en-US" sz="2400" dirty="0" smtClean="0">
                <a:latin typeface="Arial" pitchFamily="34" charset="0"/>
                <a:cs typeface="Arial" pitchFamily="34" charset="0"/>
              </a:rPr>
              <a:t>FY2015 appropriation of $1.9 million for one-time uses including $1.6 million for various capital improvement and information technology projects</a:t>
            </a:r>
            <a:endParaRPr lang="en-US" sz="2400" dirty="0" smtClean="0">
              <a:solidFill>
                <a:srgbClr val="FF0000"/>
              </a:solidFill>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3012"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idx="4294967295"/>
          </p:nvPr>
        </p:nvSpPr>
        <p:spPr>
          <a:xfrm>
            <a:off x="152400" y="3048000"/>
            <a:ext cx="8839200" cy="3352800"/>
          </a:xfrm>
        </p:spPr>
        <p:txBody>
          <a:bodyPr/>
          <a:lstStyle/>
          <a:p>
            <a:r>
              <a:rPr lang="en-US" sz="5400" b="1" dirty="0" smtClean="0">
                <a:solidFill>
                  <a:srgbClr val="98002E"/>
                </a:solidFill>
                <a:latin typeface="+mn-lt"/>
                <a:cs typeface="Arial" pitchFamily="34" charset="0"/>
              </a:rPr>
              <a:t>New Initiative</a:t>
            </a:r>
            <a:br>
              <a:rPr lang="en-US" sz="5400" b="1" dirty="0" smtClean="0">
                <a:solidFill>
                  <a:srgbClr val="98002E"/>
                </a:solidFill>
                <a:latin typeface="+mn-lt"/>
                <a:cs typeface="Arial" pitchFamily="34" charset="0"/>
              </a:rPr>
            </a:br>
            <a:r>
              <a:rPr lang="en-US" sz="5400" b="1" dirty="0" smtClean="0">
                <a:solidFill>
                  <a:srgbClr val="98002E"/>
                </a:solidFill>
                <a:latin typeface="+mn-lt"/>
                <a:cs typeface="Arial" pitchFamily="34" charset="0"/>
              </a:rPr>
              <a:t>Tax Package</a:t>
            </a:r>
            <a:endParaRPr lang="en-US" dirty="0" smtClean="0">
              <a:latin typeface="+mn-lt"/>
              <a:cs typeface="Arial" pitchFamily="34" charset="0"/>
            </a:endParaRPr>
          </a:p>
        </p:txBody>
      </p:sp>
    </p:spTree>
    <p:extLst>
      <p:ext uri="{BB962C8B-B14F-4D97-AF65-F5344CB8AC3E}">
        <p14:creationId xmlns:p14="http://schemas.microsoft.com/office/powerpoint/2010/main" val="3116565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914400" y="304800"/>
            <a:ext cx="7315200" cy="1077913"/>
          </a:xfrm>
        </p:spPr>
        <p:txBody>
          <a:bodyPr/>
          <a:lstStyle/>
          <a:p>
            <a:r>
              <a:rPr lang="en-US" sz="3600" b="1" dirty="0" smtClean="0">
                <a:solidFill>
                  <a:srgbClr val="98002E"/>
                </a:solidFill>
                <a:latin typeface="+mn-lt"/>
                <a:cs typeface="Arial" pitchFamily="34" charset="0"/>
              </a:rPr>
              <a:t>Tax Package</a:t>
            </a:r>
          </a:p>
        </p:txBody>
      </p:sp>
      <p:sp>
        <p:nvSpPr>
          <p:cNvPr id="48130" name="Content Placeholder 2"/>
          <p:cNvSpPr>
            <a:spLocks noGrp="1"/>
          </p:cNvSpPr>
          <p:nvPr>
            <p:ph idx="4294967295"/>
          </p:nvPr>
        </p:nvSpPr>
        <p:spPr>
          <a:xfrm>
            <a:off x="276225" y="1600200"/>
            <a:ext cx="8534400" cy="5029200"/>
          </a:xfrm>
        </p:spPr>
        <p:txBody>
          <a:bodyPr/>
          <a:lstStyle/>
          <a:p>
            <a:r>
              <a:rPr lang="en-US" sz="2800" dirty="0" smtClean="0">
                <a:latin typeface="Arial" pitchFamily="34" charset="0"/>
                <a:cs typeface="Arial" pitchFamily="34" charset="0"/>
              </a:rPr>
              <a:t>4.2 cent tax increase for:</a:t>
            </a:r>
          </a:p>
          <a:p>
            <a:pPr lvl="1">
              <a:buFont typeface="Wingdings" charset="2"/>
              <a:buChar char="Ø"/>
            </a:pPr>
            <a:r>
              <a:rPr lang="en-US" dirty="0" smtClean="0">
                <a:latin typeface="Arial" pitchFamily="34" charset="0"/>
                <a:cs typeface="Arial" pitchFamily="34" charset="0"/>
              </a:rPr>
              <a:t>Police staffing phased in over two fiscal years</a:t>
            </a:r>
          </a:p>
          <a:p>
            <a:pPr lvl="2"/>
            <a:r>
              <a:rPr lang="en-US" sz="2000" dirty="0" smtClean="0">
                <a:latin typeface="Arial" pitchFamily="34" charset="0"/>
                <a:cs typeface="Arial" pitchFamily="34" charset="0"/>
              </a:rPr>
              <a:t>57 sworn officers</a:t>
            </a:r>
          </a:p>
          <a:p>
            <a:pPr lvl="2"/>
            <a:r>
              <a:rPr lang="en-US" sz="2000" dirty="0" smtClean="0">
                <a:latin typeface="Arial" pitchFamily="34" charset="0"/>
                <a:cs typeface="Arial" pitchFamily="34" charset="0"/>
              </a:rPr>
              <a:t>4 civilian crash investigators</a:t>
            </a:r>
          </a:p>
          <a:p>
            <a:pPr lvl="2"/>
            <a:r>
              <a:rPr lang="en-US" sz="2000" dirty="0" smtClean="0">
                <a:latin typeface="Arial" pitchFamily="34" charset="0"/>
                <a:cs typeface="Arial" pitchFamily="34" charset="0"/>
              </a:rPr>
              <a:t>7 police support positions</a:t>
            </a:r>
          </a:p>
          <a:p>
            <a:pPr lvl="2"/>
            <a:r>
              <a:rPr lang="en-US" sz="2000" dirty="0" smtClean="0">
                <a:latin typeface="Arial" pitchFamily="34" charset="0"/>
                <a:cs typeface="Arial" pitchFamily="34" charset="0"/>
              </a:rPr>
              <a:t>1 assistant city attorney</a:t>
            </a:r>
          </a:p>
          <a:p>
            <a:pPr lvl="2"/>
            <a:r>
              <a:rPr lang="en-US" sz="2000" dirty="0" smtClean="0">
                <a:latin typeface="Arial" pitchFamily="34" charset="0"/>
                <a:cs typeface="Arial" pitchFamily="34" charset="0"/>
              </a:rPr>
              <a:t>3 information technology positions</a:t>
            </a:r>
          </a:p>
          <a:p>
            <a:pPr lvl="2"/>
            <a:r>
              <a:rPr lang="en-US" sz="2000" dirty="0" smtClean="0">
                <a:solidFill>
                  <a:srgbClr val="000000"/>
                </a:solidFill>
                <a:latin typeface="Arial" pitchFamily="34" charset="0"/>
                <a:cs typeface="Arial" pitchFamily="34" charset="0"/>
              </a:rPr>
              <a:t>Assumes $388K grant to fund 4 of the officer positions</a:t>
            </a:r>
          </a:p>
          <a:p>
            <a:pPr lvl="1">
              <a:buFont typeface="Wingdings" charset="2"/>
              <a:buChar char="Ø"/>
            </a:pPr>
            <a:r>
              <a:rPr lang="en-US" dirty="0" smtClean="0">
                <a:latin typeface="Arial" pitchFamily="34" charset="0"/>
                <a:cs typeface="Arial" pitchFamily="34" charset="0"/>
              </a:rPr>
              <a:t>Police facilities</a:t>
            </a:r>
          </a:p>
          <a:p>
            <a:pPr lvl="2"/>
            <a:r>
              <a:rPr lang="en-US" sz="2000" dirty="0" smtClean="0">
                <a:latin typeface="Arial" pitchFamily="34" charset="0"/>
                <a:cs typeface="Arial" pitchFamily="34" charset="0"/>
              </a:rPr>
              <a:t>Cross Creek District Office</a:t>
            </a:r>
          </a:p>
          <a:p>
            <a:pPr lvl="2"/>
            <a:r>
              <a:rPr lang="en-US" sz="2000" dirty="0" smtClean="0">
                <a:latin typeface="Arial" pitchFamily="34" charset="0"/>
                <a:cs typeface="Arial" pitchFamily="34" charset="0"/>
              </a:rPr>
              <a:t>Planning for crime lab</a:t>
            </a: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8132"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914400" y="304800"/>
            <a:ext cx="7315200" cy="1077913"/>
          </a:xfrm>
        </p:spPr>
        <p:txBody>
          <a:bodyPr/>
          <a:lstStyle/>
          <a:p>
            <a:r>
              <a:rPr lang="en-US" sz="3600" b="1" dirty="0" smtClean="0">
                <a:solidFill>
                  <a:srgbClr val="98002E"/>
                </a:solidFill>
                <a:latin typeface="+mn-lt"/>
                <a:cs typeface="Arial" pitchFamily="34" charset="0"/>
              </a:rPr>
              <a:t>Tax Package</a:t>
            </a:r>
          </a:p>
        </p:txBody>
      </p:sp>
      <p:sp>
        <p:nvSpPr>
          <p:cNvPr id="55298" name="Content Placeholder 2"/>
          <p:cNvSpPr>
            <a:spLocks noGrp="1"/>
          </p:cNvSpPr>
          <p:nvPr>
            <p:ph idx="4294967295"/>
          </p:nvPr>
        </p:nvSpPr>
        <p:spPr>
          <a:xfrm>
            <a:off x="276225" y="1600200"/>
            <a:ext cx="8534400" cy="5029200"/>
          </a:xfrm>
        </p:spPr>
        <p:txBody>
          <a:bodyPr/>
          <a:lstStyle/>
          <a:p>
            <a:r>
              <a:rPr lang="en-US" dirty="0" smtClean="0">
                <a:latin typeface="Arial" pitchFamily="34" charset="0"/>
                <a:cs typeface="Arial" pitchFamily="34" charset="0"/>
              </a:rPr>
              <a:t>4.2 cent tax increase for:</a:t>
            </a:r>
          </a:p>
          <a:p>
            <a:pPr lvl="1">
              <a:buFont typeface="Wingdings" charset="2"/>
              <a:buChar char="Ø"/>
            </a:pPr>
            <a:r>
              <a:rPr lang="en-US" dirty="0" smtClean="0">
                <a:latin typeface="Arial" pitchFamily="34" charset="0"/>
                <a:cs typeface="Arial" pitchFamily="34" charset="0"/>
              </a:rPr>
              <a:t>Broader economic development program</a:t>
            </a:r>
          </a:p>
          <a:p>
            <a:pPr lvl="2"/>
            <a:r>
              <a:rPr lang="en-US" sz="2000" dirty="0" smtClean="0">
                <a:latin typeface="Arial" pitchFamily="34" charset="0"/>
                <a:cs typeface="Arial" pitchFamily="34" charset="0"/>
              </a:rPr>
              <a:t>1 community redevelopment manager</a:t>
            </a:r>
          </a:p>
          <a:p>
            <a:pPr lvl="2"/>
            <a:r>
              <a:rPr lang="en-US" sz="2000" dirty="0" smtClean="0">
                <a:latin typeface="Arial" pitchFamily="34" charset="0"/>
                <a:cs typeface="Arial" pitchFamily="34" charset="0"/>
              </a:rPr>
              <a:t>1 marketing and business development manager</a:t>
            </a:r>
          </a:p>
          <a:p>
            <a:pPr lvl="2"/>
            <a:r>
              <a:rPr lang="en-US" sz="2000" dirty="0" smtClean="0">
                <a:latin typeface="Arial" pitchFamily="34" charset="0"/>
                <a:cs typeface="Arial" pitchFamily="34" charset="0"/>
              </a:rPr>
              <a:t>1 administrative assistant</a:t>
            </a:r>
          </a:p>
          <a:p>
            <a:pPr lvl="1">
              <a:buFont typeface="Wingdings" charset="2"/>
              <a:buChar char="Ø"/>
            </a:pPr>
            <a:r>
              <a:rPr lang="en-US" dirty="0" smtClean="0">
                <a:latin typeface="Arial" pitchFamily="34" charset="0"/>
                <a:cs typeface="Arial" pitchFamily="34" charset="0"/>
              </a:rPr>
              <a:t>Customer service initiative</a:t>
            </a:r>
          </a:p>
          <a:p>
            <a:pPr lvl="2"/>
            <a:r>
              <a:rPr lang="en-US" sz="2000" dirty="0" smtClean="0">
                <a:latin typeface="Arial" pitchFamily="34" charset="0"/>
                <a:cs typeface="Arial" pitchFamily="34" charset="0"/>
              </a:rPr>
              <a:t>1 customer advocate and 2 building inspectors</a:t>
            </a:r>
          </a:p>
          <a:p>
            <a:pPr lvl="1">
              <a:buFont typeface="Wingdings" charset="2"/>
              <a:buChar char="Ø"/>
            </a:pPr>
            <a:r>
              <a:rPr lang="en-US" dirty="0" smtClean="0">
                <a:latin typeface="Arial" pitchFamily="34" charset="0"/>
                <a:cs typeface="Arial" pitchFamily="34" charset="0"/>
              </a:rPr>
              <a:t>Comprehensive land use plan</a:t>
            </a:r>
          </a:p>
          <a:p>
            <a:pPr lvl="2"/>
            <a:r>
              <a:rPr lang="en-US" sz="2000" dirty="0" smtClean="0">
                <a:latin typeface="Arial" pitchFamily="34" charset="0"/>
                <a:cs typeface="Arial" pitchFamily="34" charset="0"/>
              </a:rPr>
              <a:t>1 planner</a:t>
            </a:r>
          </a:p>
          <a:p>
            <a:pPr lvl="2"/>
            <a:endParaRPr lang="en-US" dirty="0" smtClean="0">
              <a:solidFill>
                <a:srgbClr val="FF0000"/>
              </a:solidFill>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5300"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4400" y="304800"/>
            <a:ext cx="731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mbria" pitchFamily="18" charset="0"/>
                <a:ea typeface="MS PGothic" pitchFamily="34" charset="-128"/>
              </a:defRPr>
            </a:lvl2pPr>
            <a:lvl3pPr algn="ctr" rtl="0" fontAlgn="base">
              <a:spcBef>
                <a:spcPct val="0"/>
              </a:spcBef>
              <a:spcAft>
                <a:spcPct val="0"/>
              </a:spcAft>
              <a:defRPr sz="4400">
                <a:solidFill>
                  <a:schemeClr val="tx1"/>
                </a:solidFill>
                <a:latin typeface="Cambria" pitchFamily="18" charset="0"/>
                <a:ea typeface="MS PGothic" pitchFamily="34" charset="-128"/>
              </a:defRPr>
            </a:lvl3pPr>
            <a:lvl4pPr algn="ctr" rtl="0" fontAlgn="base">
              <a:spcBef>
                <a:spcPct val="0"/>
              </a:spcBef>
              <a:spcAft>
                <a:spcPct val="0"/>
              </a:spcAft>
              <a:defRPr sz="4400">
                <a:solidFill>
                  <a:schemeClr val="tx1"/>
                </a:solidFill>
                <a:latin typeface="Cambria" pitchFamily="18" charset="0"/>
                <a:ea typeface="MS PGothic" pitchFamily="34" charset="-128"/>
              </a:defRPr>
            </a:lvl4pPr>
            <a:lvl5pPr algn="ctr" rtl="0" fontAlgn="base">
              <a:spcBef>
                <a:spcPct val="0"/>
              </a:spcBef>
              <a:spcAft>
                <a:spcPct val="0"/>
              </a:spcAft>
              <a:defRPr sz="4400">
                <a:solidFill>
                  <a:schemeClr val="tx1"/>
                </a:solidFill>
                <a:latin typeface="Cambria" pitchFamily="18" charset="0"/>
                <a:ea typeface="MS PGothic" pitchFamily="34" charset="-128"/>
              </a:defRPr>
            </a:lvl5pPr>
            <a:lvl6pPr marL="457200" algn="ctr" rtl="0" fontAlgn="base">
              <a:spcBef>
                <a:spcPct val="0"/>
              </a:spcBef>
              <a:spcAft>
                <a:spcPct val="0"/>
              </a:spcAft>
              <a:defRPr sz="4400">
                <a:solidFill>
                  <a:schemeClr val="tx1"/>
                </a:solidFill>
                <a:latin typeface="Cambria" pitchFamily="18" charset="0"/>
                <a:ea typeface="MS PGothic" pitchFamily="34" charset="-128"/>
              </a:defRPr>
            </a:lvl6pPr>
            <a:lvl7pPr marL="914400" algn="ctr" rtl="0" fontAlgn="base">
              <a:spcBef>
                <a:spcPct val="0"/>
              </a:spcBef>
              <a:spcAft>
                <a:spcPct val="0"/>
              </a:spcAft>
              <a:defRPr sz="4400">
                <a:solidFill>
                  <a:schemeClr val="tx1"/>
                </a:solidFill>
                <a:latin typeface="Cambria" pitchFamily="18" charset="0"/>
                <a:ea typeface="MS PGothic" pitchFamily="34" charset="-128"/>
              </a:defRPr>
            </a:lvl7pPr>
            <a:lvl8pPr marL="1371600" algn="ctr" rtl="0" fontAlgn="base">
              <a:spcBef>
                <a:spcPct val="0"/>
              </a:spcBef>
              <a:spcAft>
                <a:spcPct val="0"/>
              </a:spcAft>
              <a:defRPr sz="4400">
                <a:solidFill>
                  <a:schemeClr val="tx1"/>
                </a:solidFill>
                <a:latin typeface="Cambria" pitchFamily="18" charset="0"/>
                <a:ea typeface="MS PGothic" pitchFamily="34" charset="-128"/>
              </a:defRPr>
            </a:lvl8pPr>
            <a:lvl9pPr marL="1828800" algn="ctr" rtl="0" fontAlgn="base">
              <a:spcBef>
                <a:spcPct val="0"/>
              </a:spcBef>
              <a:spcAft>
                <a:spcPct val="0"/>
              </a:spcAft>
              <a:defRPr sz="4400">
                <a:solidFill>
                  <a:schemeClr val="tx1"/>
                </a:solidFill>
                <a:latin typeface="Cambria" pitchFamily="18" charset="0"/>
                <a:ea typeface="MS PGothic" pitchFamily="34" charset="-128"/>
              </a:defRPr>
            </a:lvl9pPr>
          </a:lstStyle>
          <a:p>
            <a:r>
              <a:rPr lang="en-US" sz="3200" b="1" dirty="0" smtClean="0">
                <a:solidFill>
                  <a:srgbClr val="98002E"/>
                </a:solidFill>
                <a:latin typeface="+mn-lt"/>
                <a:cs typeface="Arial" pitchFamily="34" charset="0"/>
              </a:rPr>
              <a:t>Total Proposed Tax</a:t>
            </a:r>
          </a:p>
          <a:p>
            <a:r>
              <a:rPr lang="en-US" sz="3200" b="1" dirty="0" smtClean="0">
                <a:solidFill>
                  <a:srgbClr val="98002E"/>
                </a:solidFill>
                <a:latin typeface="+mn-lt"/>
                <a:cs typeface="Arial" pitchFamily="34" charset="0"/>
              </a:rPr>
              <a:t>Increase by Expenditure</a:t>
            </a:r>
          </a:p>
        </p:txBody>
      </p:sp>
      <p:cxnSp>
        <p:nvCxnSpPr>
          <p:cNvPr id="6" name="Straight Connector 5"/>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33400"/>
            <a:ext cx="2133600" cy="482207"/>
          </a:xfrm>
          <a:prstGeom prst="rect">
            <a:avLst/>
          </a:prstGeom>
        </p:spPr>
      </p:pic>
      <p:pic>
        <p:nvPicPr>
          <p:cNvPr id="9" name="Picture 8" descr="pennygrap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1600200"/>
            <a:ext cx="4495800" cy="5193971"/>
          </a:xfrm>
          <a:prstGeom prst="rect">
            <a:avLst/>
          </a:prstGeom>
        </p:spPr>
      </p:pic>
    </p:spTree>
    <p:extLst>
      <p:ext uri="{BB962C8B-B14F-4D97-AF65-F5344CB8AC3E}">
        <p14:creationId xmlns:p14="http://schemas.microsoft.com/office/powerpoint/2010/main" val="8312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idx="4294967295"/>
          </p:nvPr>
        </p:nvSpPr>
        <p:spPr>
          <a:xfrm>
            <a:off x="152400" y="3048000"/>
            <a:ext cx="8839200" cy="3352800"/>
          </a:xfrm>
        </p:spPr>
        <p:txBody>
          <a:bodyPr/>
          <a:lstStyle/>
          <a:p>
            <a:r>
              <a:rPr lang="en-US" sz="5400" b="1" dirty="0" smtClean="0">
                <a:solidFill>
                  <a:srgbClr val="98002E"/>
                </a:solidFill>
                <a:latin typeface="+mn-lt"/>
                <a:cs typeface="Arial" pitchFamily="34" charset="0"/>
              </a:rPr>
              <a:t>Other Highlights</a:t>
            </a:r>
            <a:endParaRPr lang="en-US" dirty="0" smtClean="0">
              <a:latin typeface="+mn-lt"/>
              <a:cs typeface="Arial" pitchFamily="34" charset="0"/>
            </a:endParaRPr>
          </a:p>
        </p:txBody>
      </p:sp>
    </p:spTree>
    <p:extLst>
      <p:ext uri="{BB962C8B-B14F-4D97-AF65-F5344CB8AC3E}">
        <p14:creationId xmlns:p14="http://schemas.microsoft.com/office/powerpoint/2010/main" val="1190779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idx="4294967295"/>
          </p:nvPr>
        </p:nvSpPr>
        <p:spPr>
          <a:xfrm>
            <a:off x="152400" y="3048000"/>
            <a:ext cx="8839200" cy="3352800"/>
          </a:xfrm>
        </p:spPr>
        <p:txBody>
          <a:bodyPr/>
          <a:lstStyle/>
          <a:p>
            <a:r>
              <a:rPr lang="en-US" sz="5400" b="1" dirty="0" smtClean="0">
                <a:solidFill>
                  <a:srgbClr val="98002E"/>
                </a:solidFill>
                <a:latin typeface="+mn-lt"/>
                <a:cs typeface="Arial" pitchFamily="34" charset="0"/>
              </a:rPr>
              <a:t>Peer Comparisons</a:t>
            </a:r>
            <a:endParaRPr lang="en-US" dirty="0" smtClean="0">
              <a:latin typeface="+mn-lt"/>
              <a:cs typeface="Arial" pitchFamily="34" charset="0"/>
            </a:endParaRPr>
          </a:p>
        </p:txBody>
      </p:sp>
    </p:spTree>
    <p:extLst>
      <p:ext uri="{BB962C8B-B14F-4D97-AF65-F5344CB8AC3E}">
        <p14:creationId xmlns:p14="http://schemas.microsoft.com/office/powerpoint/2010/main" val="3949430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a:xfrm>
            <a:off x="914400" y="304800"/>
            <a:ext cx="7315200" cy="1077913"/>
          </a:xfrm>
        </p:spPr>
        <p:txBody>
          <a:bodyPr/>
          <a:lstStyle/>
          <a:p>
            <a:r>
              <a:rPr lang="en-US" sz="3200" b="1" dirty="0">
                <a:solidFill>
                  <a:srgbClr val="98002E"/>
                </a:solidFill>
                <a:latin typeface="+mn-lt"/>
                <a:cs typeface="Arial" pitchFamily="34" charset="0"/>
              </a:rPr>
              <a:t>Other Highlights</a:t>
            </a:r>
            <a:endParaRPr lang="en-US" sz="3200" b="1" dirty="0" smtClean="0">
              <a:solidFill>
                <a:srgbClr val="98002E"/>
              </a:solidFill>
              <a:latin typeface="+mn-lt"/>
              <a:cs typeface="Arial" pitchFamily="34" charset="0"/>
            </a:endParaRPr>
          </a:p>
        </p:txBody>
      </p:sp>
      <p:sp>
        <p:nvSpPr>
          <p:cNvPr id="58370" name="Content Placeholder 2"/>
          <p:cNvSpPr>
            <a:spLocks noGrp="1"/>
          </p:cNvSpPr>
          <p:nvPr>
            <p:ph idx="4294967295"/>
          </p:nvPr>
        </p:nvSpPr>
        <p:spPr>
          <a:xfrm>
            <a:off x="276225" y="1676400"/>
            <a:ext cx="8534400" cy="4953000"/>
          </a:xfrm>
        </p:spPr>
        <p:txBody>
          <a:bodyPr/>
          <a:lstStyle/>
          <a:p>
            <a:r>
              <a:rPr lang="en-US" sz="3500" dirty="0" err="1" smtClean="0">
                <a:latin typeface="Arial" pitchFamily="34" charset="0"/>
                <a:cs typeface="Arial" pitchFamily="34" charset="0"/>
              </a:rPr>
              <a:t>Stormwater</a:t>
            </a:r>
            <a:r>
              <a:rPr lang="en-US" sz="3500" dirty="0" smtClean="0">
                <a:latin typeface="Arial" pitchFamily="34" charset="0"/>
                <a:cs typeface="Arial" pitchFamily="34" charset="0"/>
              </a:rPr>
              <a:t> utility fee</a:t>
            </a:r>
            <a:endParaRPr lang="en-US" dirty="0" smtClean="0">
              <a:latin typeface="Arial" pitchFamily="34" charset="0"/>
              <a:cs typeface="Arial" pitchFamily="34" charset="0"/>
            </a:endParaRPr>
          </a:p>
          <a:p>
            <a:pPr lvl="1">
              <a:buFont typeface="Wingdings" charset="2"/>
              <a:buChar char="Ø"/>
            </a:pPr>
            <a:r>
              <a:rPr lang="en-US" dirty="0" smtClean="0">
                <a:latin typeface="Arial" pitchFamily="34" charset="0"/>
                <a:cs typeface="Arial" pitchFamily="34" charset="0"/>
              </a:rPr>
              <a:t>Currently $3.00 per month (ERU)</a:t>
            </a:r>
          </a:p>
          <a:p>
            <a:pPr lvl="1">
              <a:buFont typeface="Wingdings" charset="2"/>
              <a:buChar char="Ø"/>
            </a:pPr>
            <a:r>
              <a:rPr lang="en-US" dirty="0" smtClean="0">
                <a:latin typeface="Arial" pitchFamily="34" charset="0"/>
                <a:cs typeface="Arial" pitchFamily="34" charset="0"/>
              </a:rPr>
              <a:t>Proposed at $3.50 per month</a:t>
            </a:r>
          </a:p>
          <a:p>
            <a:pPr lvl="2"/>
            <a:r>
              <a:rPr lang="en-US" dirty="0" smtClean="0">
                <a:latin typeface="Arial" pitchFamily="34" charset="0"/>
                <a:cs typeface="Arial" pitchFamily="34" charset="0"/>
              </a:rPr>
              <a:t>Annual increase of $6 to produce an additional $879K per year</a:t>
            </a:r>
          </a:p>
          <a:p>
            <a:pPr lvl="2"/>
            <a:r>
              <a:rPr lang="en-US" dirty="0" smtClean="0">
                <a:latin typeface="Arial" pitchFamily="34" charset="0"/>
                <a:cs typeface="Arial" pitchFamily="34" charset="0"/>
              </a:rPr>
              <a:t>Primary purpose of increase is to fund storm drainage system improvements</a:t>
            </a:r>
          </a:p>
          <a:p>
            <a:endParaRPr lang="en-US" sz="2400" dirty="0" smtClean="0">
              <a:solidFill>
                <a:srgbClr val="FF0000"/>
              </a:solidFill>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8372"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914400" y="304800"/>
            <a:ext cx="7315200" cy="1077913"/>
          </a:xfrm>
        </p:spPr>
        <p:txBody>
          <a:bodyPr/>
          <a:lstStyle/>
          <a:p>
            <a:r>
              <a:rPr lang="en-US" sz="3200" b="1" dirty="0" smtClean="0">
                <a:solidFill>
                  <a:srgbClr val="98002E"/>
                </a:solidFill>
                <a:latin typeface="+mn-lt"/>
                <a:cs typeface="Arial" pitchFamily="34" charset="0"/>
              </a:rPr>
              <a:t>Other Highlights</a:t>
            </a:r>
          </a:p>
        </p:txBody>
      </p:sp>
      <p:sp>
        <p:nvSpPr>
          <p:cNvPr id="3" name="Content Placeholder 2"/>
          <p:cNvSpPr>
            <a:spLocks noGrp="1"/>
          </p:cNvSpPr>
          <p:nvPr>
            <p:ph idx="4294967295"/>
          </p:nvPr>
        </p:nvSpPr>
        <p:spPr>
          <a:xfrm>
            <a:off x="276225" y="1676400"/>
            <a:ext cx="8534400" cy="4953000"/>
          </a:xfrm>
        </p:spPr>
        <p:txBody>
          <a:bodyPr rtlCol="0">
            <a:normAutofit/>
          </a:bodyPr>
          <a:lstStyle/>
          <a:p>
            <a:pPr fontAlgn="auto">
              <a:spcAft>
                <a:spcPts val="0"/>
              </a:spcAft>
              <a:defRPr/>
            </a:pPr>
            <a:r>
              <a:rPr lang="en-US" dirty="0" smtClean="0">
                <a:latin typeface="Arial" pitchFamily="34" charset="0"/>
                <a:ea typeface="+mn-ea"/>
                <a:cs typeface="Arial" pitchFamily="34" charset="0"/>
              </a:rPr>
              <a:t>Environmental Services Fund</a:t>
            </a:r>
          </a:p>
          <a:p>
            <a:pPr lvl="1" fontAlgn="auto">
              <a:spcAft>
                <a:spcPts val="0"/>
              </a:spcAft>
              <a:buFont typeface="Wingdings" charset="2"/>
              <a:buChar char="Ø"/>
              <a:defRPr/>
            </a:pPr>
            <a:r>
              <a:rPr lang="en-US" dirty="0" smtClean="0">
                <a:latin typeface="Arial" pitchFamily="34" charset="0"/>
                <a:ea typeface="+mn-ea"/>
                <a:cs typeface="Arial" pitchFamily="34" charset="0"/>
              </a:rPr>
              <a:t>Annual increase of $2 to produce an additional $121K</a:t>
            </a:r>
          </a:p>
          <a:p>
            <a:pPr lvl="2" fontAlgn="auto">
              <a:spcAft>
                <a:spcPts val="0"/>
              </a:spcAft>
              <a:defRPr/>
            </a:pPr>
            <a:r>
              <a:rPr lang="en-US" sz="2000" dirty="0" smtClean="0">
                <a:latin typeface="Arial" pitchFamily="34" charset="0"/>
                <a:ea typeface="+mn-ea"/>
                <a:cs typeface="Arial" pitchFamily="34" charset="0"/>
              </a:rPr>
              <a:t>$38 annual solid waste fee increases to $40 </a:t>
            </a:r>
          </a:p>
          <a:p>
            <a:pPr lvl="2" fontAlgn="auto">
              <a:spcAft>
                <a:spcPts val="0"/>
              </a:spcAft>
              <a:defRPr/>
            </a:pPr>
            <a:r>
              <a:rPr lang="en-US" sz="2000" dirty="0" smtClean="0">
                <a:latin typeface="Arial" pitchFamily="34" charset="0"/>
                <a:ea typeface="+mn-ea"/>
                <a:cs typeface="Arial" pitchFamily="34" charset="0"/>
              </a:rPr>
              <a:t>Equates to $3.33 fee per month</a:t>
            </a:r>
          </a:p>
          <a:p>
            <a:pPr lvl="2" fontAlgn="auto">
              <a:spcAft>
                <a:spcPts val="0"/>
              </a:spcAft>
              <a:defRPr/>
            </a:pPr>
            <a:r>
              <a:rPr lang="en-US" sz="2000" dirty="0">
                <a:latin typeface="Arial" pitchFamily="34" charset="0"/>
                <a:ea typeface="+mn-ea"/>
                <a:cs typeface="Arial" pitchFamily="34" charset="0"/>
              </a:rPr>
              <a:t>Purpose of increase is to reduce subsidy from General </a:t>
            </a:r>
            <a:r>
              <a:rPr lang="en-US" sz="2000" dirty="0" smtClean="0">
                <a:latin typeface="Arial" pitchFamily="34" charset="0"/>
                <a:ea typeface="+mn-ea"/>
                <a:cs typeface="Arial" pitchFamily="34" charset="0"/>
              </a:rPr>
              <a:t>Fund</a:t>
            </a:r>
          </a:p>
          <a:p>
            <a:pPr lvl="2" fontAlgn="auto">
              <a:spcAft>
                <a:spcPts val="0"/>
              </a:spcAft>
              <a:defRPr/>
            </a:pPr>
            <a:r>
              <a:rPr lang="en-US" sz="2000" dirty="0" smtClean="0">
                <a:latin typeface="Arial" pitchFamily="34" charset="0"/>
                <a:ea typeface="+mn-ea"/>
                <a:cs typeface="Arial" pitchFamily="34" charset="0"/>
              </a:rPr>
              <a:t>Provides contribution toward curbside household and yard waste, recycling, bulky item</a:t>
            </a:r>
            <a:r>
              <a:rPr lang="en-US" sz="2000" dirty="0">
                <a:latin typeface="Arial" pitchFamily="34" charset="0"/>
                <a:ea typeface="+mn-ea"/>
                <a:cs typeface="Arial" pitchFamily="34" charset="0"/>
              </a:rPr>
              <a:t> </a:t>
            </a:r>
            <a:r>
              <a:rPr lang="en-US" sz="2000" dirty="0" smtClean="0">
                <a:latin typeface="Arial" pitchFamily="34" charset="0"/>
                <a:ea typeface="+mn-ea"/>
                <a:cs typeface="Arial" pitchFamily="34" charset="0"/>
              </a:rPr>
              <a:t>service</a:t>
            </a:r>
          </a:p>
          <a:p>
            <a:pPr marL="914400" lvl="2" indent="0" fontAlgn="auto">
              <a:spcAft>
                <a:spcPts val="0"/>
              </a:spcAft>
              <a:buNone/>
              <a:defRPr/>
            </a:pPr>
            <a:endParaRPr lang="en-US" sz="2000" dirty="0" smtClean="0">
              <a:latin typeface="Arial" pitchFamily="34" charset="0"/>
              <a:ea typeface="+mn-ea"/>
              <a:cs typeface="Arial" pitchFamily="34" charset="0"/>
            </a:endParaRPr>
          </a:p>
          <a:p>
            <a:pPr lvl="1" fontAlgn="auto">
              <a:spcAft>
                <a:spcPts val="0"/>
              </a:spcAft>
              <a:buFont typeface="Wingdings" charset="2"/>
              <a:buChar char="Ø"/>
              <a:defRPr/>
            </a:pPr>
            <a:r>
              <a:rPr lang="en-US" dirty="0">
                <a:latin typeface="Arial" pitchFamily="34" charset="0"/>
                <a:ea typeface="+mn-ea"/>
                <a:cs typeface="Arial" pitchFamily="34" charset="0"/>
              </a:rPr>
              <a:t>$1.09 million in capital lease proceeds to finance vehicles</a:t>
            </a:r>
          </a:p>
          <a:p>
            <a:pPr lvl="1" fontAlgn="auto">
              <a:spcAft>
                <a:spcPts val="0"/>
              </a:spcAft>
              <a:defRPr/>
            </a:pPr>
            <a:endParaRPr lang="en-US" dirty="0" smtClean="0">
              <a:latin typeface="Arial" pitchFamily="34" charset="0"/>
              <a:ea typeface="+mn-ea"/>
              <a:cs typeface="Arial" pitchFamily="34" charset="0"/>
            </a:endParaRPr>
          </a:p>
          <a:p>
            <a:pPr marL="0" indent="0" fontAlgn="auto">
              <a:spcAft>
                <a:spcPts val="0"/>
              </a:spcAft>
              <a:buFont typeface="Arial" pitchFamily="34" charset="0"/>
              <a:buNone/>
              <a:defRPr/>
            </a:pPr>
            <a:endParaRPr lang="en-US" sz="2400" dirty="0">
              <a:solidFill>
                <a:srgbClr val="FF0000"/>
              </a:solidFill>
              <a:latin typeface="Arial" pitchFamily="34" charset="0"/>
              <a:ea typeface="+mn-ea"/>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9396"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a:xfrm>
            <a:off x="914400" y="304800"/>
            <a:ext cx="7315200" cy="1077913"/>
          </a:xfrm>
        </p:spPr>
        <p:txBody>
          <a:bodyPr/>
          <a:lstStyle/>
          <a:p>
            <a:r>
              <a:rPr lang="en-US" sz="3200" b="1" dirty="0" smtClean="0">
                <a:solidFill>
                  <a:srgbClr val="98002E"/>
                </a:solidFill>
                <a:latin typeface="+mn-lt"/>
                <a:cs typeface="Arial" pitchFamily="34" charset="0"/>
              </a:rPr>
              <a:t>Other Highlights</a:t>
            </a:r>
          </a:p>
        </p:txBody>
      </p:sp>
      <p:sp>
        <p:nvSpPr>
          <p:cNvPr id="60418" name="Content Placeholder 2"/>
          <p:cNvSpPr>
            <a:spLocks noGrp="1"/>
          </p:cNvSpPr>
          <p:nvPr>
            <p:ph idx="4294967295"/>
          </p:nvPr>
        </p:nvSpPr>
        <p:spPr>
          <a:xfrm>
            <a:off x="276225" y="1676400"/>
            <a:ext cx="8534400" cy="4953000"/>
          </a:xfrm>
        </p:spPr>
        <p:txBody>
          <a:bodyPr/>
          <a:lstStyle/>
          <a:p>
            <a:r>
              <a:rPr lang="en-US" dirty="0" smtClean="0">
                <a:latin typeface="Arial" pitchFamily="34" charset="0"/>
                <a:cs typeface="Arial" pitchFamily="34" charset="0"/>
              </a:rPr>
              <a:t>Environmental Services Fund</a:t>
            </a:r>
          </a:p>
          <a:p>
            <a:pPr lvl="1">
              <a:buFont typeface="Wingdings" charset="2"/>
              <a:buChar char="Ø"/>
            </a:pPr>
            <a:r>
              <a:rPr lang="en-US" dirty="0" smtClean="0">
                <a:latin typeface="Arial" pitchFamily="34" charset="0"/>
                <a:cs typeface="Arial" pitchFamily="34" charset="0"/>
              </a:rPr>
              <a:t>Customer service initiative</a:t>
            </a:r>
          </a:p>
          <a:p>
            <a:pPr lvl="2"/>
            <a:r>
              <a:rPr lang="en-US" dirty="0" smtClean="0">
                <a:latin typeface="Arial" pitchFamily="34" charset="0"/>
                <a:cs typeface="Arial" pitchFamily="34" charset="0"/>
              </a:rPr>
              <a:t>Transition to automated collection trucks continues to improve service</a:t>
            </a:r>
          </a:p>
          <a:p>
            <a:pPr lvl="2"/>
            <a:r>
              <a:rPr lang="en-US" dirty="0" smtClean="0">
                <a:latin typeface="Arial" pitchFamily="34" charset="0"/>
                <a:cs typeface="Arial" pitchFamily="34" charset="0"/>
              </a:rPr>
              <a:t>Without increasing costs</a:t>
            </a:r>
          </a:p>
          <a:p>
            <a:pPr lvl="3">
              <a:buFont typeface="Wingdings" charset="2"/>
              <a:buChar char="Ø"/>
            </a:pPr>
            <a:r>
              <a:rPr lang="en-US" dirty="0" smtClean="0">
                <a:latin typeface="Arial" pitchFamily="34" charset="0"/>
                <a:cs typeface="Arial" pitchFamily="34" charset="0"/>
              </a:rPr>
              <a:t>Created an excess debris crew</a:t>
            </a:r>
          </a:p>
          <a:p>
            <a:pPr lvl="3">
              <a:buFont typeface="Wingdings" charset="2"/>
              <a:buChar char="Ø"/>
            </a:pPr>
            <a:r>
              <a:rPr lang="en-US" dirty="0" smtClean="0">
                <a:latin typeface="Arial" pitchFamily="34" charset="0"/>
                <a:cs typeface="Arial" pitchFamily="34" charset="0"/>
              </a:rPr>
              <a:t>Added a route administrator</a:t>
            </a:r>
          </a:p>
          <a:p>
            <a:endParaRPr lang="en-US" dirty="0" smtClean="0">
              <a:solidFill>
                <a:srgbClr val="FF0000"/>
              </a:solidFill>
              <a:latin typeface="Arial" pitchFamily="34" charset="0"/>
              <a:cs typeface="Arial" pitchFamily="34" charset="0"/>
            </a:endParaRPr>
          </a:p>
          <a:p>
            <a:endParaRPr lang="en-US" sz="2400" dirty="0" smtClean="0">
              <a:solidFill>
                <a:srgbClr val="FF0000"/>
              </a:solidFill>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0420" name="Picture 6" descr="CityLogo202_color20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914400" y="304800"/>
            <a:ext cx="7315200" cy="1077913"/>
          </a:xfrm>
        </p:spPr>
        <p:txBody>
          <a:bodyPr/>
          <a:lstStyle/>
          <a:p>
            <a:r>
              <a:rPr lang="en-US" sz="3600" b="1" dirty="0" smtClean="0">
                <a:solidFill>
                  <a:srgbClr val="98002E"/>
                </a:solidFill>
                <a:latin typeface="+mn-lt"/>
                <a:cs typeface="Arial" pitchFamily="34" charset="0"/>
              </a:rPr>
              <a:t>Other Highlights</a:t>
            </a:r>
          </a:p>
        </p:txBody>
      </p:sp>
      <p:sp>
        <p:nvSpPr>
          <p:cNvPr id="61442" name="Content Placeholder 2"/>
          <p:cNvSpPr>
            <a:spLocks noGrp="1"/>
          </p:cNvSpPr>
          <p:nvPr>
            <p:ph idx="4294967295"/>
          </p:nvPr>
        </p:nvSpPr>
        <p:spPr>
          <a:xfrm>
            <a:off x="276225" y="1676400"/>
            <a:ext cx="8534400" cy="4953000"/>
          </a:xfrm>
        </p:spPr>
        <p:txBody>
          <a:bodyPr/>
          <a:lstStyle/>
          <a:p>
            <a:r>
              <a:rPr lang="en-US" dirty="0" smtClean="0">
                <a:latin typeface="Arial" pitchFamily="34" charset="0"/>
                <a:cs typeface="Arial" pitchFamily="34" charset="0"/>
              </a:rPr>
              <a:t>Transit Fund</a:t>
            </a:r>
          </a:p>
          <a:p>
            <a:pPr lvl="1">
              <a:buFont typeface="Wingdings" charset="2"/>
              <a:buChar char="Ø"/>
            </a:pPr>
            <a:r>
              <a:rPr lang="en-US" dirty="0" smtClean="0">
                <a:solidFill>
                  <a:srgbClr val="000000"/>
                </a:solidFill>
                <a:latin typeface="Arial" pitchFamily="34" charset="0"/>
                <a:cs typeface="Arial" pitchFamily="34" charset="0"/>
              </a:rPr>
              <a:t>Customer service initiative</a:t>
            </a:r>
          </a:p>
          <a:p>
            <a:pPr lvl="2"/>
            <a:r>
              <a:rPr lang="en-US" dirty="0" smtClean="0">
                <a:solidFill>
                  <a:srgbClr val="000000"/>
                </a:solidFill>
                <a:latin typeface="Arial" pitchFamily="34" charset="0"/>
                <a:cs typeface="Arial" pitchFamily="34" charset="0"/>
              </a:rPr>
              <a:t>Added 2 full-time customer service representatives in place of temporary agency services</a:t>
            </a:r>
          </a:p>
          <a:p>
            <a:pPr lvl="1">
              <a:buFont typeface="Wingdings" charset="2"/>
              <a:buChar char="Ø"/>
            </a:pPr>
            <a:r>
              <a:rPr lang="en-US" dirty="0" smtClean="0">
                <a:solidFill>
                  <a:srgbClr val="000000"/>
                </a:solidFill>
                <a:latin typeface="Arial" pitchFamily="34" charset="0"/>
                <a:cs typeface="Arial" pitchFamily="34" charset="0"/>
              </a:rPr>
              <a:t>Added 4 full-time bus operators in place of overtime and temporary employees</a:t>
            </a:r>
          </a:p>
          <a:p>
            <a:pPr lvl="1">
              <a:buFont typeface="Wingdings" charset="2"/>
              <a:buChar char="Ø"/>
            </a:pPr>
            <a:r>
              <a:rPr lang="en-US" dirty="0" smtClean="0">
                <a:solidFill>
                  <a:srgbClr val="000000"/>
                </a:solidFill>
                <a:latin typeface="Arial" pitchFamily="34" charset="0"/>
                <a:cs typeface="Arial" pitchFamily="34" charset="0"/>
              </a:rPr>
              <a:t>Added a civil rights analyst in place of an office assistant (grant funded)</a:t>
            </a:r>
          </a:p>
          <a:p>
            <a:endParaRPr lang="en-US" dirty="0" smtClean="0">
              <a:solidFill>
                <a:srgbClr val="FF0000"/>
              </a:solidFill>
              <a:latin typeface="Arial" pitchFamily="34" charset="0"/>
              <a:cs typeface="Arial" pitchFamily="34" charset="0"/>
            </a:endParaRPr>
          </a:p>
          <a:p>
            <a:endParaRPr lang="en-US" sz="2400" dirty="0" smtClean="0">
              <a:solidFill>
                <a:srgbClr val="FF0000"/>
              </a:solidFill>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1444"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914400" y="304800"/>
            <a:ext cx="7315200" cy="1077913"/>
          </a:xfrm>
        </p:spPr>
        <p:txBody>
          <a:bodyPr/>
          <a:lstStyle/>
          <a:p>
            <a:r>
              <a:rPr lang="en-US" sz="3200" b="1" dirty="0" smtClean="0">
                <a:solidFill>
                  <a:srgbClr val="98002E"/>
                </a:solidFill>
                <a:latin typeface="+mn-lt"/>
                <a:cs typeface="Arial" pitchFamily="34" charset="0"/>
              </a:rPr>
              <a:t>Other Highlights</a:t>
            </a:r>
          </a:p>
        </p:txBody>
      </p:sp>
      <p:sp>
        <p:nvSpPr>
          <p:cNvPr id="57346" name="Content Placeholder 2"/>
          <p:cNvSpPr>
            <a:spLocks noGrp="1"/>
          </p:cNvSpPr>
          <p:nvPr>
            <p:ph idx="4294967295"/>
          </p:nvPr>
        </p:nvSpPr>
        <p:spPr>
          <a:xfrm>
            <a:off x="276225" y="1676400"/>
            <a:ext cx="8534400" cy="4953000"/>
          </a:xfrm>
        </p:spPr>
        <p:txBody>
          <a:bodyPr/>
          <a:lstStyle/>
          <a:p>
            <a:r>
              <a:rPr lang="en-US" sz="3500" dirty="0" smtClean="0">
                <a:latin typeface="Arial" pitchFamily="34" charset="0"/>
                <a:cs typeface="Arial" pitchFamily="34" charset="0"/>
              </a:rPr>
              <a:t>Municipal Service Districts – Property Tax Rates</a:t>
            </a:r>
            <a:endParaRPr lang="en-US" sz="3100" dirty="0" smtClean="0">
              <a:latin typeface="Arial" pitchFamily="34" charset="0"/>
              <a:cs typeface="Arial" pitchFamily="34" charset="0"/>
            </a:endParaRPr>
          </a:p>
          <a:p>
            <a:pPr lvl="2"/>
            <a:r>
              <a:rPr lang="en-US" sz="2800" dirty="0" smtClean="0">
                <a:latin typeface="Arial" pitchFamily="34" charset="0"/>
                <a:cs typeface="Arial" pitchFamily="34" charset="0"/>
              </a:rPr>
              <a:t>Propose Central Business District remain unchanged at 10.0 cents per $100 value</a:t>
            </a:r>
          </a:p>
          <a:p>
            <a:pPr lvl="2"/>
            <a:r>
              <a:rPr lang="en-US" sz="2800" dirty="0" smtClean="0">
                <a:latin typeface="Arial" pitchFamily="34" charset="0"/>
                <a:cs typeface="Arial" pitchFamily="34" charset="0"/>
              </a:rPr>
              <a:t>Lake Valley Drive Municipal Service District</a:t>
            </a:r>
          </a:p>
          <a:p>
            <a:pPr lvl="3">
              <a:buFont typeface="Wingdings" charset="2"/>
              <a:buChar char="Ø"/>
            </a:pPr>
            <a:r>
              <a:rPr lang="en-US" sz="2400" dirty="0" smtClean="0">
                <a:latin typeface="Arial" pitchFamily="34" charset="0"/>
                <a:cs typeface="Arial" pitchFamily="34" charset="0"/>
              </a:rPr>
              <a:t>Current rate is 34.5 cents per $100 value</a:t>
            </a:r>
          </a:p>
          <a:p>
            <a:pPr lvl="3">
              <a:buFont typeface="Wingdings" charset="2"/>
              <a:buChar char="Ø"/>
            </a:pPr>
            <a:r>
              <a:rPr lang="en-US" sz="2400" dirty="0" smtClean="0">
                <a:latin typeface="Arial" pitchFamily="34" charset="0"/>
                <a:cs typeface="Arial" pitchFamily="34" charset="0"/>
              </a:rPr>
              <a:t>Propose 24.5 cents for FY2015 </a:t>
            </a:r>
          </a:p>
          <a:p>
            <a:pPr lvl="3"/>
            <a:endParaRPr lang="en-US" dirty="0" smtClean="0">
              <a:latin typeface="Arial" pitchFamily="34" charset="0"/>
              <a:cs typeface="Arial" pitchFamily="34" charset="0"/>
            </a:endParaRPr>
          </a:p>
          <a:p>
            <a:endParaRPr lang="en-US" sz="2400" dirty="0" smtClean="0">
              <a:solidFill>
                <a:srgbClr val="FF0000"/>
              </a:solidFill>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7348"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685800" y="304800"/>
            <a:ext cx="7543800" cy="1077913"/>
          </a:xfrm>
        </p:spPr>
        <p:txBody>
          <a:bodyPr/>
          <a:lstStyle/>
          <a:p>
            <a:r>
              <a:rPr lang="en-US" sz="3200" b="1" dirty="0" smtClean="0">
                <a:solidFill>
                  <a:srgbClr val="98002E"/>
                </a:solidFill>
                <a:latin typeface="+mn-lt"/>
                <a:cs typeface="Arial" pitchFamily="34" charset="0"/>
              </a:rPr>
              <a:t>Budget Process</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and Document</a:t>
            </a:r>
          </a:p>
        </p:txBody>
      </p:sp>
      <p:sp>
        <p:nvSpPr>
          <p:cNvPr id="62466" name="Content Placeholder 2"/>
          <p:cNvSpPr>
            <a:spLocks noGrp="1"/>
          </p:cNvSpPr>
          <p:nvPr>
            <p:ph idx="4294967295"/>
          </p:nvPr>
        </p:nvSpPr>
        <p:spPr>
          <a:xfrm>
            <a:off x="228600" y="1676400"/>
            <a:ext cx="8648700" cy="5105400"/>
          </a:xfrm>
        </p:spPr>
        <p:txBody>
          <a:bodyPr/>
          <a:lstStyle/>
          <a:p>
            <a:r>
              <a:rPr lang="en-US" dirty="0" smtClean="0">
                <a:latin typeface="Arial" pitchFamily="34" charset="0"/>
                <a:cs typeface="Arial" pitchFamily="34" charset="0"/>
              </a:rPr>
              <a:t>Budget Process</a:t>
            </a:r>
          </a:p>
          <a:p>
            <a:pPr lvl="1">
              <a:buFont typeface="Wingdings" charset="2"/>
              <a:buChar char="Ø"/>
            </a:pPr>
            <a:r>
              <a:rPr lang="en-US" dirty="0" smtClean="0">
                <a:latin typeface="Arial" pitchFamily="34" charset="0"/>
                <a:cs typeface="Arial" pitchFamily="34" charset="0"/>
              </a:rPr>
              <a:t>December</a:t>
            </a:r>
          </a:p>
          <a:p>
            <a:pPr lvl="2"/>
            <a:r>
              <a:rPr lang="en-US" dirty="0" smtClean="0">
                <a:latin typeface="Arial" pitchFamily="34" charset="0"/>
                <a:cs typeface="Arial" pitchFamily="34" charset="0"/>
              </a:rPr>
              <a:t>Conduct annual budget kick-off session with staff</a:t>
            </a:r>
          </a:p>
          <a:p>
            <a:pPr lvl="2"/>
            <a:r>
              <a:rPr lang="en-US" dirty="0" smtClean="0">
                <a:latin typeface="Arial" pitchFamily="34" charset="0"/>
                <a:cs typeface="Arial" pitchFamily="34" charset="0"/>
              </a:rPr>
              <a:t>Review CIP/ITP project requests</a:t>
            </a:r>
          </a:p>
          <a:p>
            <a:pPr lvl="1">
              <a:buFont typeface="Wingdings" charset="2"/>
              <a:buChar char="Ø"/>
            </a:pPr>
            <a:r>
              <a:rPr lang="en-US" dirty="0" smtClean="0">
                <a:latin typeface="Arial" pitchFamily="34" charset="0"/>
                <a:cs typeface="Arial" pitchFamily="34" charset="0"/>
              </a:rPr>
              <a:t>January</a:t>
            </a:r>
          </a:p>
          <a:p>
            <a:pPr lvl="2"/>
            <a:r>
              <a:rPr lang="en-US" dirty="0" smtClean="0">
                <a:latin typeface="Arial" pitchFamily="34" charset="0"/>
                <a:cs typeface="Arial" pitchFamily="34" charset="0"/>
              </a:rPr>
              <a:t>Departments prepare</a:t>
            </a:r>
          </a:p>
          <a:p>
            <a:pPr lvl="3">
              <a:buFont typeface="Wingdings" charset="2"/>
              <a:buChar char="Ø"/>
            </a:pPr>
            <a:r>
              <a:rPr lang="en-US" dirty="0" smtClean="0">
                <a:latin typeface="Arial" pitchFamily="34" charset="0"/>
                <a:cs typeface="Arial" pitchFamily="34" charset="0"/>
              </a:rPr>
              <a:t>Current year estimates and new year base operating and capital requests</a:t>
            </a:r>
          </a:p>
          <a:p>
            <a:pPr lvl="3">
              <a:buFont typeface="Wingdings" charset="2"/>
              <a:buChar char="Ø"/>
            </a:pPr>
            <a:r>
              <a:rPr lang="en-US" dirty="0" smtClean="0">
                <a:latin typeface="Arial" pitchFamily="34" charset="0"/>
                <a:cs typeface="Arial" pitchFamily="34" charset="0"/>
              </a:rPr>
              <a:t>New initiatives and program priorities</a:t>
            </a:r>
          </a:p>
          <a:p>
            <a:pPr lvl="2"/>
            <a:r>
              <a:rPr lang="en-US" dirty="0" smtClean="0">
                <a:latin typeface="Arial" pitchFamily="34" charset="0"/>
                <a:cs typeface="Arial" pitchFamily="34" charset="0"/>
              </a:rPr>
              <a:t>CIP/ITP requests prioritized and recommended 5-year plan developed </a:t>
            </a:r>
          </a:p>
          <a:p>
            <a:pPr lvl="3"/>
            <a:endParaRPr lang="en-US" sz="2700" dirty="0" smtClean="0">
              <a:latin typeface="Arial" pitchFamily="34" charset="0"/>
              <a:cs typeface="Arial" pitchFamily="34" charset="0"/>
            </a:endParaRPr>
          </a:p>
          <a:p>
            <a:pPr lvl="2"/>
            <a:endParaRPr lang="en-US" sz="3100" dirty="0" smtClean="0">
              <a:latin typeface="Arial" pitchFamily="34" charset="0"/>
              <a:cs typeface="Arial" pitchFamily="34" charset="0"/>
            </a:endParaRPr>
          </a:p>
          <a:p>
            <a:pPr lvl="1"/>
            <a:endParaRPr lang="en-US" sz="3100" dirty="0" smtClean="0">
              <a:latin typeface="Arial" pitchFamily="34" charset="0"/>
              <a:cs typeface="Arial" pitchFamily="34" charset="0"/>
            </a:endParaRPr>
          </a:p>
          <a:p>
            <a:pPr lvl="1"/>
            <a:endParaRPr lang="en-US" sz="2000" dirty="0" smtClean="0">
              <a:latin typeface="Arial" pitchFamily="34" charset="0"/>
              <a:cs typeface="Arial" pitchFamily="34" charset="0"/>
            </a:endParaRPr>
          </a:p>
          <a:p>
            <a:endParaRPr lang="en-US" sz="2800" dirty="0" smtClean="0">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2468" name="Picture 6" descr="CityLogo202_color20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685800" y="304800"/>
            <a:ext cx="7543800" cy="1077913"/>
          </a:xfrm>
        </p:spPr>
        <p:txBody>
          <a:bodyPr/>
          <a:lstStyle/>
          <a:p>
            <a:r>
              <a:rPr lang="en-US" sz="3200" b="1" dirty="0" smtClean="0">
                <a:solidFill>
                  <a:srgbClr val="98002E"/>
                </a:solidFill>
                <a:latin typeface="+mn-lt"/>
                <a:cs typeface="Arial" pitchFamily="34" charset="0"/>
              </a:rPr>
              <a:t>Budget Process</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and Document</a:t>
            </a:r>
          </a:p>
        </p:txBody>
      </p:sp>
      <p:sp>
        <p:nvSpPr>
          <p:cNvPr id="63490" name="Content Placeholder 2"/>
          <p:cNvSpPr>
            <a:spLocks noGrp="1"/>
          </p:cNvSpPr>
          <p:nvPr>
            <p:ph idx="4294967295"/>
          </p:nvPr>
        </p:nvSpPr>
        <p:spPr>
          <a:xfrm>
            <a:off x="228600" y="1676400"/>
            <a:ext cx="8648700" cy="5105400"/>
          </a:xfrm>
        </p:spPr>
        <p:txBody>
          <a:bodyPr/>
          <a:lstStyle/>
          <a:p>
            <a:r>
              <a:rPr lang="en-US" dirty="0" smtClean="0">
                <a:latin typeface="Arial" pitchFamily="34" charset="0"/>
                <a:cs typeface="Arial" pitchFamily="34" charset="0"/>
              </a:rPr>
              <a:t>Budget Process</a:t>
            </a:r>
          </a:p>
          <a:p>
            <a:pPr lvl="1">
              <a:buFont typeface="Wingdings" charset="2"/>
              <a:buChar char="Ø"/>
            </a:pPr>
            <a:r>
              <a:rPr lang="en-US" dirty="0" smtClean="0">
                <a:latin typeface="Arial" pitchFamily="34" charset="0"/>
                <a:cs typeface="Arial" pitchFamily="34" charset="0"/>
              </a:rPr>
              <a:t>February</a:t>
            </a:r>
          </a:p>
          <a:p>
            <a:pPr lvl="2"/>
            <a:r>
              <a:rPr lang="en-US" dirty="0" smtClean="0">
                <a:latin typeface="Arial" pitchFamily="34" charset="0"/>
                <a:cs typeface="Arial" pitchFamily="34" charset="0"/>
              </a:rPr>
              <a:t>Conduct City Council strategic planning retreat </a:t>
            </a:r>
          </a:p>
          <a:p>
            <a:pPr lvl="2"/>
            <a:r>
              <a:rPr lang="en-US" dirty="0" smtClean="0">
                <a:latin typeface="Arial" pitchFamily="34" charset="0"/>
                <a:cs typeface="Arial" pitchFamily="34" charset="0"/>
              </a:rPr>
              <a:t>Present Recommended 5-year CIP/ITP to Council</a:t>
            </a:r>
          </a:p>
          <a:p>
            <a:pPr lvl="1">
              <a:buFont typeface="Wingdings" charset="2"/>
              <a:buChar char="Ø"/>
            </a:pPr>
            <a:r>
              <a:rPr lang="en-US" dirty="0" smtClean="0">
                <a:latin typeface="Arial" pitchFamily="34" charset="0"/>
                <a:cs typeface="Arial" pitchFamily="34" charset="0"/>
              </a:rPr>
              <a:t>March/April</a:t>
            </a:r>
          </a:p>
          <a:p>
            <a:pPr lvl="2"/>
            <a:r>
              <a:rPr lang="en-US" dirty="0" smtClean="0">
                <a:latin typeface="Arial" pitchFamily="34" charset="0"/>
                <a:cs typeface="Arial" pitchFamily="34" charset="0"/>
              </a:rPr>
              <a:t>Present departmental budget submissions to Council</a:t>
            </a:r>
          </a:p>
          <a:p>
            <a:pPr lvl="2"/>
            <a:r>
              <a:rPr lang="en-US" dirty="0" smtClean="0">
                <a:latin typeface="Arial" pitchFamily="34" charset="0"/>
                <a:cs typeface="Arial" pitchFamily="34" charset="0"/>
              </a:rPr>
              <a:t>City Manager</a:t>
            </a:r>
          </a:p>
          <a:p>
            <a:pPr lvl="3">
              <a:buFont typeface="Wingdings" charset="2"/>
              <a:buChar char="Ø"/>
            </a:pPr>
            <a:r>
              <a:rPr lang="en-US" dirty="0" smtClean="0">
                <a:latin typeface="Arial" pitchFamily="34" charset="0"/>
                <a:cs typeface="Arial" pitchFamily="34" charset="0"/>
              </a:rPr>
              <a:t>reviews budget submissions, including electric, water, waste water and fleet maintenance service funds   </a:t>
            </a:r>
          </a:p>
          <a:p>
            <a:pPr lvl="3">
              <a:buFont typeface="Wingdings" charset="2"/>
              <a:buChar char="Ø"/>
            </a:pPr>
            <a:r>
              <a:rPr lang="en-US" dirty="0" smtClean="0">
                <a:latin typeface="Arial" pitchFamily="34" charset="0"/>
                <a:cs typeface="Arial" pitchFamily="34" charset="0"/>
              </a:rPr>
              <a:t>develops recommended program priorities and budget based on feedback from the strategic planning retreat </a:t>
            </a:r>
          </a:p>
          <a:p>
            <a:pPr lvl="3"/>
            <a:endParaRPr lang="en-US" sz="2700" dirty="0" smtClean="0">
              <a:latin typeface="Arial" pitchFamily="34" charset="0"/>
              <a:cs typeface="Arial" pitchFamily="34" charset="0"/>
            </a:endParaRPr>
          </a:p>
          <a:p>
            <a:pPr lvl="2"/>
            <a:endParaRPr lang="en-US" sz="3100" dirty="0" smtClean="0">
              <a:latin typeface="Arial" pitchFamily="34" charset="0"/>
              <a:cs typeface="Arial" pitchFamily="34" charset="0"/>
            </a:endParaRPr>
          </a:p>
          <a:p>
            <a:pPr lvl="1"/>
            <a:endParaRPr lang="en-US" sz="3100" dirty="0" smtClean="0">
              <a:latin typeface="Arial" pitchFamily="34" charset="0"/>
              <a:cs typeface="Arial" pitchFamily="34" charset="0"/>
            </a:endParaRPr>
          </a:p>
          <a:p>
            <a:pPr lvl="1"/>
            <a:endParaRPr lang="en-US" sz="2000" dirty="0" smtClean="0">
              <a:latin typeface="Arial" pitchFamily="34" charset="0"/>
              <a:cs typeface="Arial" pitchFamily="34" charset="0"/>
            </a:endParaRPr>
          </a:p>
          <a:p>
            <a:endParaRPr lang="en-US" sz="2800" dirty="0" smtClean="0">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3492"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304800"/>
            <a:ext cx="7543800" cy="1077913"/>
          </a:xfrm>
        </p:spPr>
        <p:txBody>
          <a:bodyPr/>
          <a:lstStyle/>
          <a:p>
            <a:r>
              <a:rPr lang="en-US" sz="3200" b="1" dirty="0" smtClean="0">
                <a:solidFill>
                  <a:srgbClr val="98002E"/>
                </a:solidFill>
                <a:latin typeface="+mn-lt"/>
                <a:cs typeface="Arial" pitchFamily="34" charset="0"/>
              </a:rPr>
              <a:t>Budget Process</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and Document</a:t>
            </a:r>
          </a:p>
        </p:txBody>
      </p:sp>
      <p:sp>
        <p:nvSpPr>
          <p:cNvPr id="3" name="Content Placeholder 2"/>
          <p:cNvSpPr>
            <a:spLocks noGrp="1"/>
          </p:cNvSpPr>
          <p:nvPr>
            <p:ph idx="4294967295"/>
          </p:nvPr>
        </p:nvSpPr>
        <p:spPr>
          <a:xfrm>
            <a:off x="228600" y="1676400"/>
            <a:ext cx="8648700" cy="5105400"/>
          </a:xfrm>
        </p:spPr>
        <p:txBody>
          <a:bodyPr>
            <a:normAutofit/>
          </a:bodyPr>
          <a:lstStyle/>
          <a:p>
            <a:pPr>
              <a:lnSpc>
                <a:spcPct val="90000"/>
              </a:lnSpc>
            </a:pPr>
            <a:r>
              <a:rPr lang="en-US" dirty="0" smtClean="0">
                <a:latin typeface="Arial" pitchFamily="34" charset="0"/>
                <a:cs typeface="Arial" pitchFamily="34" charset="0"/>
              </a:rPr>
              <a:t>Budget Process</a:t>
            </a:r>
          </a:p>
          <a:p>
            <a:pPr lvl="1">
              <a:lnSpc>
                <a:spcPct val="90000"/>
              </a:lnSpc>
              <a:buFont typeface="Wingdings" charset="2"/>
              <a:buChar char="Ø"/>
            </a:pPr>
            <a:r>
              <a:rPr lang="en-US" dirty="0" smtClean="0">
                <a:latin typeface="Arial" pitchFamily="34" charset="0"/>
                <a:cs typeface="Arial" pitchFamily="34" charset="0"/>
              </a:rPr>
              <a:t>May/June</a:t>
            </a:r>
          </a:p>
          <a:p>
            <a:pPr lvl="2">
              <a:lnSpc>
                <a:spcPct val="90000"/>
              </a:lnSpc>
            </a:pPr>
            <a:r>
              <a:rPr lang="en-US" dirty="0" smtClean="0">
                <a:latin typeface="Arial" pitchFamily="34" charset="0"/>
                <a:cs typeface="Arial" pitchFamily="34" charset="0"/>
              </a:rPr>
              <a:t>Conduct budget work sessions</a:t>
            </a:r>
          </a:p>
          <a:p>
            <a:pPr lvl="3">
              <a:lnSpc>
                <a:spcPct val="90000"/>
              </a:lnSpc>
            </a:pPr>
            <a:r>
              <a:rPr lang="en-US" dirty="0" smtClean="0">
                <a:latin typeface="Arial" pitchFamily="34" charset="0"/>
                <a:cs typeface="Arial" pitchFamily="34" charset="0"/>
              </a:rPr>
              <a:t>May 14 and 21</a:t>
            </a:r>
          </a:p>
          <a:p>
            <a:pPr lvl="3">
              <a:lnSpc>
                <a:spcPct val="90000"/>
              </a:lnSpc>
            </a:pPr>
            <a:r>
              <a:rPr lang="en-US" dirty="0" smtClean="0">
                <a:latin typeface="Arial" pitchFamily="34" charset="0"/>
                <a:cs typeface="Arial" pitchFamily="34" charset="0"/>
              </a:rPr>
              <a:t>May 28 and June 2, if needed </a:t>
            </a:r>
          </a:p>
          <a:p>
            <a:pPr lvl="3">
              <a:lnSpc>
                <a:spcPct val="90000"/>
              </a:lnSpc>
            </a:pPr>
            <a:r>
              <a:rPr lang="en-US" dirty="0" smtClean="0">
                <a:solidFill>
                  <a:srgbClr val="000000"/>
                </a:solidFill>
                <a:latin typeface="Arial" pitchFamily="34" charset="0"/>
                <a:cs typeface="Arial" pitchFamily="34" charset="0"/>
              </a:rPr>
              <a:t>One budget session devoted to PWC budget</a:t>
            </a:r>
          </a:p>
          <a:p>
            <a:pPr lvl="2">
              <a:lnSpc>
                <a:spcPct val="90000"/>
              </a:lnSpc>
            </a:pPr>
            <a:r>
              <a:rPr lang="en-US" sz="2300" dirty="0" smtClean="0">
                <a:latin typeface="Arial" pitchFamily="34" charset="0"/>
                <a:cs typeface="Arial" pitchFamily="34" charset="0"/>
              </a:rPr>
              <a:t>Conduct public hearing on May 27</a:t>
            </a:r>
          </a:p>
          <a:p>
            <a:pPr lvl="2">
              <a:lnSpc>
                <a:spcPct val="90000"/>
              </a:lnSpc>
            </a:pPr>
            <a:r>
              <a:rPr lang="en-US" sz="2300" dirty="0" smtClean="0">
                <a:latin typeface="Arial" pitchFamily="34" charset="0"/>
                <a:cs typeface="Arial" pitchFamily="34" charset="0"/>
              </a:rPr>
              <a:t>Adopt the budget and related documents on June 9</a:t>
            </a:r>
          </a:p>
          <a:p>
            <a:pPr lvl="2">
              <a:lnSpc>
                <a:spcPct val="90000"/>
              </a:lnSpc>
            </a:pPr>
            <a:endParaRPr lang="en-US" dirty="0" smtClean="0">
              <a:latin typeface="Arial" pitchFamily="34" charset="0"/>
              <a:cs typeface="Arial" pitchFamily="34" charset="0"/>
            </a:endParaRPr>
          </a:p>
          <a:p>
            <a:pPr lvl="2">
              <a:lnSpc>
                <a:spcPct val="90000"/>
              </a:lnSpc>
            </a:pPr>
            <a:endParaRPr lang="en-US" sz="3100" dirty="0" smtClean="0">
              <a:latin typeface="Arial" pitchFamily="34" charset="0"/>
              <a:cs typeface="Arial" pitchFamily="34" charset="0"/>
            </a:endParaRPr>
          </a:p>
          <a:p>
            <a:pPr lvl="1">
              <a:lnSpc>
                <a:spcPct val="90000"/>
              </a:lnSpc>
            </a:pPr>
            <a:endParaRPr lang="en-US" sz="3100" dirty="0" smtClean="0">
              <a:latin typeface="Arial" pitchFamily="34" charset="0"/>
              <a:cs typeface="Arial" pitchFamily="34" charset="0"/>
            </a:endParaRPr>
          </a:p>
          <a:p>
            <a:pPr lvl="1">
              <a:lnSpc>
                <a:spcPct val="90000"/>
              </a:lnSpc>
            </a:pPr>
            <a:endParaRPr lang="en-US" sz="2000" dirty="0" smtClean="0">
              <a:latin typeface="Arial" pitchFamily="34" charset="0"/>
              <a:cs typeface="Arial" pitchFamily="34" charset="0"/>
            </a:endParaRPr>
          </a:p>
          <a:p>
            <a:pPr>
              <a:lnSpc>
                <a:spcPct val="90000"/>
              </a:lnSpc>
            </a:pPr>
            <a:endParaRPr lang="en-US" sz="2800" dirty="0" smtClean="0">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4516" name="Picture 6" descr="CityLogo202_color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a:xfrm>
            <a:off x="609600" y="304800"/>
            <a:ext cx="7543800" cy="1077913"/>
          </a:xfrm>
        </p:spPr>
        <p:txBody>
          <a:bodyPr/>
          <a:lstStyle/>
          <a:p>
            <a:r>
              <a:rPr lang="en-US" sz="3600" b="1" dirty="0" smtClean="0">
                <a:solidFill>
                  <a:srgbClr val="98002E"/>
                </a:solidFill>
                <a:latin typeface="+mn-lt"/>
                <a:cs typeface="Arial" pitchFamily="34" charset="0"/>
              </a:rPr>
              <a:t>Upcoming</a:t>
            </a:r>
            <a:br>
              <a:rPr lang="en-US" sz="3600" b="1" dirty="0" smtClean="0">
                <a:solidFill>
                  <a:srgbClr val="98002E"/>
                </a:solidFill>
                <a:latin typeface="+mn-lt"/>
                <a:cs typeface="Arial" pitchFamily="34" charset="0"/>
              </a:rPr>
            </a:br>
            <a:r>
              <a:rPr lang="en-US" sz="3600" b="1" dirty="0" smtClean="0">
                <a:solidFill>
                  <a:srgbClr val="98002E"/>
                </a:solidFill>
                <a:latin typeface="+mn-lt"/>
                <a:cs typeface="Arial" pitchFamily="34" charset="0"/>
              </a:rPr>
              <a:t>Calendar</a:t>
            </a: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5540" name="Picture 6" descr="CityLogo202_color20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8206" y="1829335"/>
            <a:ext cx="8723393" cy="6247865"/>
          </a:xfrm>
          <a:prstGeom prst="rect">
            <a:avLst/>
          </a:prstGeom>
        </p:spPr>
        <p:txBody>
          <a:bodyPr wrap="square">
            <a:spAutoFit/>
          </a:bodyPr>
          <a:lstStyle/>
          <a:p>
            <a:r>
              <a:rPr lang="en-US" sz="2800" b="1" dirty="0" smtClean="0">
                <a:solidFill>
                  <a:srgbClr val="98002E"/>
                </a:solidFill>
                <a:latin typeface="Arial" pitchFamily="34" charset="0"/>
                <a:cs typeface="Arial" pitchFamily="34" charset="0"/>
              </a:rPr>
              <a:t>May 14: </a:t>
            </a:r>
            <a:r>
              <a:rPr lang="en-US" sz="2800" dirty="0" smtClean="0">
                <a:latin typeface="Arial" pitchFamily="34" charset="0"/>
                <a:cs typeface="Arial" pitchFamily="34" charset="0"/>
              </a:rPr>
              <a:t>Budget Work Session</a:t>
            </a:r>
          </a:p>
          <a:p>
            <a:r>
              <a:rPr lang="en-US" sz="2800" dirty="0">
                <a:latin typeface="Arial" pitchFamily="34" charset="0"/>
                <a:cs typeface="Arial" pitchFamily="34" charset="0"/>
              </a:rPr>
              <a:t> </a:t>
            </a:r>
            <a:r>
              <a:rPr lang="en-US" sz="2800" dirty="0" smtClean="0">
                <a:latin typeface="Arial" pitchFamily="34" charset="0"/>
                <a:cs typeface="Arial" pitchFamily="34" charset="0"/>
              </a:rPr>
              <a:t>                  </a:t>
            </a:r>
          </a:p>
          <a:p>
            <a:r>
              <a:rPr lang="en-US" sz="2800" b="1" dirty="0" smtClean="0">
                <a:solidFill>
                  <a:srgbClr val="98002E"/>
                </a:solidFill>
                <a:latin typeface="Arial" pitchFamily="34" charset="0"/>
                <a:cs typeface="Arial" pitchFamily="34" charset="0"/>
              </a:rPr>
              <a:t>May 21: </a:t>
            </a:r>
            <a:r>
              <a:rPr lang="en-US" sz="2800" dirty="0" smtClean="0">
                <a:latin typeface="Arial" pitchFamily="34" charset="0"/>
                <a:cs typeface="Arial" pitchFamily="34" charset="0"/>
              </a:rPr>
              <a:t>Agenda Briefing &amp;</a:t>
            </a:r>
          </a:p>
          <a:p>
            <a:r>
              <a:rPr lang="en-US" sz="2800" dirty="0" smtClean="0">
                <a:latin typeface="Arial" pitchFamily="34" charset="0"/>
                <a:cs typeface="Arial" pitchFamily="34" charset="0"/>
              </a:rPr>
              <a:t>                  Budget Work Session</a:t>
            </a:r>
          </a:p>
          <a:p>
            <a:endParaRPr lang="en-US" sz="2800" dirty="0" smtClean="0">
              <a:latin typeface="Arial" pitchFamily="34" charset="0"/>
              <a:cs typeface="Arial" pitchFamily="34" charset="0"/>
            </a:endParaRPr>
          </a:p>
          <a:p>
            <a:r>
              <a:rPr lang="en-US" sz="2800" b="1" dirty="0" smtClean="0">
                <a:solidFill>
                  <a:srgbClr val="98002E"/>
                </a:solidFill>
                <a:latin typeface="Arial" pitchFamily="34" charset="0"/>
                <a:cs typeface="Arial" pitchFamily="34" charset="0"/>
              </a:rPr>
              <a:t>May 27: </a:t>
            </a:r>
            <a:r>
              <a:rPr lang="en-US" sz="2800" dirty="0" smtClean="0">
                <a:latin typeface="Arial" pitchFamily="34" charset="0"/>
                <a:cs typeface="Arial" pitchFamily="34" charset="0"/>
              </a:rPr>
              <a:t>Regular Council Meeting </a:t>
            </a:r>
          </a:p>
          <a:p>
            <a:r>
              <a:rPr lang="en-US" sz="2800" dirty="0" smtClean="0">
                <a:latin typeface="Arial" pitchFamily="34" charset="0"/>
                <a:cs typeface="Arial" pitchFamily="34" charset="0"/>
              </a:rPr>
              <a:t>                  Tentative Budget Public Hearing</a:t>
            </a:r>
          </a:p>
          <a:p>
            <a:endParaRPr lang="en-US" sz="2800" dirty="0">
              <a:latin typeface="Arial" pitchFamily="34" charset="0"/>
              <a:cs typeface="Arial" pitchFamily="34" charset="0"/>
            </a:endParaRPr>
          </a:p>
          <a:p>
            <a:r>
              <a:rPr lang="en-US" sz="2800" b="1" dirty="0" smtClean="0">
                <a:solidFill>
                  <a:srgbClr val="98002E"/>
                </a:solidFill>
                <a:latin typeface="Arial" pitchFamily="34" charset="0"/>
                <a:cs typeface="Arial" pitchFamily="34" charset="0"/>
              </a:rPr>
              <a:t>May 28: </a:t>
            </a:r>
            <a:r>
              <a:rPr lang="en-US" sz="2800" dirty="0">
                <a:latin typeface="Arial" pitchFamily="34" charset="0"/>
                <a:cs typeface="Arial" pitchFamily="34" charset="0"/>
              </a:rPr>
              <a:t>Budget Work </a:t>
            </a:r>
            <a:r>
              <a:rPr lang="en-US" sz="2800" dirty="0" smtClean="0">
                <a:latin typeface="Arial" pitchFamily="34" charset="0"/>
                <a:cs typeface="Arial" pitchFamily="34" charset="0"/>
              </a:rPr>
              <a:t>Session (if needed)</a:t>
            </a:r>
          </a:p>
          <a:p>
            <a:endParaRPr lang="en-US" sz="2800" dirty="0">
              <a:latin typeface="Arial" pitchFamily="34" charset="0"/>
              <a:cs typeface="Arial" pitchFamily="34" charset="0"/>
            </a:endParaRPr>
          </a:p>
          <a:p>
            <a:r>
              <a:rPr lang="en-US" sz="2800" b="1" dirty="0" smtClean="0">
                <a:solidFill>
                  <a:srgbClr val="98002E"/>
                </a:solidFill>
                <a:latin typeface="Arial" pitchFamily="34" charset="0"/>
                <a:cs typeface="Arial" pitchFamily="34" charset="0"/>
              </a:rPr>
              <a:t>June 9:</a:t>
            </a:r>
            <a:r>
              <a:rPr lang="en-US" sz="2800" dirty="0" smtClean="0">
                <a:latin typeface="Arial" pitchFamily="34" charset="0"/>
                <a:cs typeface="Arial" pitchFamily="34" charset="0"/>
              </a:rPr>
              <a:t>  Budget </a:t>
            </a:r>
            <a:r>
              <a:rPr lang="en-US" sz="2800" dirty="0">
                <a:latin typeface="Arial" pitchFamily="34" charset="0"/>
                <a:cs typeface="Arial" pitchFamily="34" charset="0"/>
              </a:rPr>
              <a:t>O</a:t>
            </a:r>
            <a:r>
              <a:rPr lang="en-US" sz="2800" dirty="0" smtClean="0">
                <a:latin typeface="Arial" pitchFamily="34" charset="0"/>
                <a:cs typeface="Arial" pitchFamily="34" charset="0"/>
              </a:rPr>
              <a:t>rdinance </a:t>
            </a:r>
            <a:r>
              <a:rPr lang="en-US" sz="2800" dirty="0">
                <a:latin typeface="Arial" pitchFamily="34" charset="0"/>
                <a:cs typeface="Arial" pitchFamily="34" charset="0"/>
              </a:rPr>
              <a:t>A</a:t>
            </a:r>
            <a:r>
              <a:rPr lang="en-US" sz="2800" dirty="0" smtClean="0">
                <a:latin typeface="Arial" pitchFamily="34" charset="0"/>
                <a:cs typeface="Arial" pitchFamily="34" charset="0"/>
              </a:rPr>
              <a:t>doption</a:t>
            </a:r>
            <a:endParaRPr lang="en-US" sz="2800" dirty="0">
              <a:latin typeface="Arial" pitchFamily="34" charset="0"/>
              <a:cs typeface="Arial" pitchFamily="34" charset="0"/>
            </a:endParaRPr>
          </a:p>
          <a:p>
            <a:endParaRPr lang="en-US" sz="2800" dirty="0" smtClean="0">
              <a:latin typeface="Arial" pitchFamily="34" charset="0"/>
              <a:cs typeface="Arial" pitchFamily="34" charset="0"/>
            </a:endParaRPr>
          </a:p>
          <a:p>
            <a:r>
              <a:rPr lang="en-US" sz="3200" dirty="0">
                <a:latin typeface="Arial" pitchFamily="34" charset="0"/>
                <a:cs typeface="Arial" pitchFamily="34" charset="0"/>
              </a:rPr>
              <a:t> </a:t>
            </a:r>
            <a:r>
              <a:rPr lang="en-US" sz="3200" dirty="0" smtClean="0">
                <a:latin typeface="Arial" pitchFamily="34" charset="0"/>
                <a:cs typeface="Arial" pitchFamily="34" charset="0"/>
              </a:rPr>
              <a:t>               </a:t>
            </a:r>
            <a:endParaRPr lang="en-US" sz="2400" dirty="0">
              <a:latin typeface="Arial" pitchFamily="34" charset="0"/>
              <a:cs typeface="Arial" pitchFamily="34" charset="0"/>
            </a:endParaRPr>
          </a:p>
          <a:p>
            <a:pPr marL="457200" indent="-457200">
              <a:buFont typeface="Arial" pitchFamily="34" charset="0"/>
              <a:buChar char="•"/>
            </a:pPr>
            <a:endParaRPr lang="en-US" sz="2800" dirty="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533400"/>
            <a:ext cx="2590800" cy="585537"/>
          </a:xfrm>
          <a:prstGeom prst="rect">
            <a:avLst/>
          </a:prstGeom>
        </p:spPr>
      </p:pic>
    </p:spTree>
    <p:extLst>
      <p:ext uri="{BB962C8B-B14F-4D97-AF65-F5344CB8AC3E}">
        <p14:creationId xmlns:p14="http://schemas.microsoft.com/office/powerpoint/2010/main" val="3345256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7543800" cy="1077913"/>
          </a:xfrm>
        </p:spPr>
        <p:txBody>
          <a:bodyPr>
            <a:noAutofit/>
          </a:bodyPr>
          <a:lstStyle/>
          <a:p>
            <a:r>
              <a:rPr lang="en-US" sz="2800" b="1" dirty="0" smtClean="0">
                <a:solidFill>
                  <a:srgbClr val="98002E"/>
                </a:solidFill>
                <a:latin typeface="+mn-lt"/>
                <a:cs typeface="Arial" pitchFamily="34" charset="0"/>
              </a:rPr>
              <a:t/>
            </a:r>
            <a:br>
              <a:rPr lang="en-US" sz="28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Property Tax</a:t>
            </a:r>
            <a:br>
              <a:rPr lang="en-US" sz="3200" b="1" dirty="0" smtClean="0">
                <a:solidFill>
                  <a:srgbClr val="98002E"/>
                </a:solidFill>
                <a:latin typeface="+mn-lt"/>
                <a:cs typeface="Arial" pitchFamily="34" charset="0"/>
              </a:rPr>
            </a:br>
            <a:r>
              <a:rPr lang="en-US" sz="3200" b="1" dirty="0" smtClean="0">
                <a:solidFill>
                  <a:srgbClr val="98002E"/>
                </a:solidFill>
                <a:latin typeface="+mn-lt"/>
                <a:cs typeface="Arial" pitchFamily="34" charset="0"/>
              </a:rPr>
              <a:t>Peer Comparisons</a:t>
            </a:r>
            <a:br>
              <a:rPr lang="en-US" sz="3200" b="1" dirty="0" smtClean="0">
                <a:solidFill>
                  <a:srgbClr val="98002E"/>
                </a:solidFill>
                <a:latin typeface="+mn-lt"/>
                <a:cs typeface="Arial" pitchFamily="34" charset="0"/>
              </a:rPr>
            </a:br>
            <a:endParaRPr lang="en-US" sz="2800" b="1" dirty="0" smtClean="0">
              <a:solidFill>
                <a:srgbClr val="98002E"/>
              </a:solidFill>
              <a:latin typeface="+mn-lt"/>
              <a:cs typeface="Arial" pitchFamily="34" charset="0"/>
            </a:endParaRPr>
          </a:p>
        </p:txBody>
      </p:sp>
      <p:sp>
        <p:nvSpPr>
          <p:cNvPr id="28674" name="Content Placeholder 2"/>
          <p:cNvSpPr>
            <a:spLocks noGrp="1"/>
          </p:cNvSpPr>
          <p:nvPr>
            <p:ph idx="4294967295"/>
          </p:nvPr>
        </p:nvSpPr>
        <p:spPr>
          <a:xfrm>
            <a:off x="276225" y="1676400"/>
            <a:ext cx="8534400" cy="4953000"/>
          </a:xfrm>
        </p:spPr>
        <p:txBody>
          <a:bodyPr/>
          <a:lstStyle/>
          <a:p>
            <a:r>
              <a:rPr lang="en-US" sz="3500" dirty="0" smtClean="0">
                <a:latin typeface="Arial" pitchFamily="34" charset="0"/>
                <a:cs typeface="Arial" pitchFamily="34" charset="0"/>
              </a:rPr>
              <a:t>Property Taxes</a:t>
            </a:r>
          </a:p>
          <a:p>
            <a:pPr lvl="1">
              <a:buFont typeface="Wingdings" charset="2"/>
              <a:buChar char="Ø"/>
            </a:pPr>
            <a:r>
              <a:rPr lang="en-US" sz="3100" dirty="0" smtClean="0">
                <a:latin typeface="Arial" pitchFamily="34" charset="0"/>
                <a:cs typeface="Arial" pitchFamily="34" charset="0"/>
              </a:rPr>
              <a:t>Low tax base</a:t>
            </a:r>
          </a:p>
          <a:p>
            <a:pPr lvl="1">
              <a:buFont typeface="Wingdings" charset="2"/>
              <a:buChar char="Ø"/>
            </a:pPr>
            <a:r>
              <a:rPr lang="en-US" sz="3100" dirty="0" smtClean="0">
                <a:latin typeface="Arial" pitchFamily="34" charset="0"/>
                <a:cs typeface="Arial" pitchFamily="34" charset="0"/>
              </a:rPr>
              <a:t>Low tax rate</a:t>
            </a:r>
          </a:p>
          <a:p>
            <a:pPr lvl="1">
              <a:buFont typeface="Wingdings" charset="2"/>
              <a:buChar char="Ø"/>
            </a:pPr>
            <a:r>
              <a:rPr lang="en-US" sz="3100" dirty="0" smtClean="0">
                <a:latin typeface="Arial" pitchFamily="34" charset="0"/>
                <a:cs typeface="Arial" pitchFamily="34" charset="0"/>
              </a:rPr>
              <a:t>Unusually low property tax revenue per capita</a:t>
            </a:r>
          </a:p>
          <a:p>
            <a:pPr lvl="1">
              <a:buFont typeface="Wingdings" charset="2"/>
              <a:buChar char="Ø"/>
            </a:pPr>
            <a:r>
              <a:rPr lang="en-US" sz="3100" dirty="0" smtClean="0">
                <a:latin typeface="Arial" pitchFamily="34" charset="0"/>
                <a:cs typeface="Arial" pitchFamily="34" charset="0"/>
              </a:rPr>
              <a:t>Minimal impact on economy</a:t>
            </a:r>
          </a:p>
          <a:p>
            <a:pPr lvl="1"/>
            <a:endParaRPr lang="en-US" sz="3100" dirty="0" smtClean="0">
              <a:latin typeface="Arial" pitchFamily="34" charset="0"/>
              <a:cs typeface="Arial" pitchFamily="34" charset="0"/>
            </a:endParaRPr>
          </a:p>
        </p:txBody>
      </p:sp>
      <p:cxnSp>
        <p:nvCxnSpPr>
          <p:cNvPr id="4" name="Straight Connector 3"/>
          <p:cNvCxnSpPr>
            <a:cxnSpLocks noChangeShapeType="1"/>
          </p:cNvCxnSpPr>
          <p:nvPr/>
        </p:nvCxnSpPr>
        <p:spPr bwMode="auto">
          <a:xfrm>
            <a:off x="171450" y="1524000"/>
            <a:ext cx="8743950" cy="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8676" name="Picture 6" descr="CityLogo202_color20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1935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45536" y="5822798"/>
            <a:ext cx="4598263" cy="369332"/>
          </a:xfrm>
          <a:prstGeom prst="rect">
            <a:avLst/>
          </a:prstGeom>
          <a:noFill/>
        </p:spPr>
        <p:txBody>
          <a:bodyPr wrap="square" rtlCol="0">
            <a:spAutoFit/>
          </a:bodyPr>
          <a:lstStyle/>
          <a:p>
            <a:r>
              <a:rPr lang="en-US" dirty="0" smtClean="0"/>
              <a:t>?</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90447"/>
            <a:ext cx="2782016" cy="6287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101313597"/>
              </p:ext>
            </p:extLst>
          </p:nvPr>
        </p:nvGraphicFramePr>
        <p:xfrm>
          <a:off x="228600" y="304800"/>
          <a:ext cx="8458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04800" y="5410200"/>
            <a:ext cx="8610600" cy="1200329"/>
          </a:xfrm>
          <a:prstGeom prst="rect">
            <a:avLst/>
          </a:prstGeom>
        </p:spPr>
        <p:txBody>
          <a:bodyPr wrap="square">
            <a:spAutoFit/>
          </a:bodyPr>
          <a:lstStyle/>
          <a:p>
            <a:r>
              <a:rPr lang="en-US" dirty="0"/>
              <a:t>Fayetteville generates $288.24 per capita from property taxes, the lowest of peer cities. The comparative data for the peer cities ranges from $434.96 to $578.25. If the estimated population on Fort Bragg (24,909) is excluded from the total Fayetteville population (207,996), Fayetteville’s per capita property tax revenue calculates at $327.46.</a:t>
            </a:r>
          </a:p>
        </p:txBody>
      </p:sp>
    </p:spTree>
    <p:extLst>
      <p:ext uri="{BB962C8B-B14F-4D97-AF65-F5344CB8AC3E}">
        <p14:creationId xmlns:p14="http://schemas.microsoft.com/office/powerpoint/2010/main" val="35975271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330067714"/>
              </p:ext>
            </p:extLst>
          </p:nvPr>
        </p:nvGraphicFramePr>
        <p:xfrm>
          <a:off x="228600" y="457200"/>
          <a:ext cx="8686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04800" y="5629870"/>
            <a:ext cx="8686800" cy="923330"/>
          </a:xfrm>
          <a:prstGeom prst="rect">
            <a:avLst/>
          </a:prstGeom>
        </p:spPr>
        <p:txBody>
          <a:bodyPr wrap="square">
            <a:spAutoFit/>
          </a:bodyPr>
          <a:lstStyle/>
          <a:p>
            <a:r>
              <a:rPr lang="en-US" dirty="0"/>
              <a:t>The chart represents a standard deviation of the mean property tax revenue per capita. The data demonstrates that Fayetteville’s property tax revenue per capita is $</a:t>
            </a:r>
            <a:r>
              <a:rPr lang="en-US" dirty="0" smtClean="0"/>
              <a:t>288.24, </a:t>
            </a:r>
            <a:r>
              <a:rPr lang="en-US" dirty="0"/>
              <a:t>which falls two deviations below the mean $488.21. </a:t>
            </a:r>
          </a:p>
        </p:txBody>
      </p:sp>
    </p:spTree>
    <p:extLst>
      <p:ext uri="{BB962C8B-B14F-4D97-AF65-F5344CB8AC3E}">
        <p14:creationId xmlns:p14="http://schemas.microsoft.com/office/powerpoint/2010/main" val="1472478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686800" cy="646331"/>
          </a:xfrm>
          <a:prstGeom prst="rect">
            <a:avLst/>
          </a:prstGeom>
        </p:spPr>
        <p:txBody>
          <a:bodyPr wrap="square">
            <a:spAutoFit/>
          </a:bodyPr>
          <a:lstStyle/>
          <a:p>
            <a:pPr algn="ctr"/>
            <a:r>
              <a:rPr lang="en-US" sz="3600" b="1" dirty="0" smtClean="0">
                <a:solidFill>
                  <a:srgbClr val="98002E"/>
                </a:solidFill>
                <a:latin typeface="+mn-lt"/>
                <a:cs typeface="Arial" pitchFamily="34" charset="0"/>
              </a:rPr>
              <a:t>Cumberland County Comparisons</a:t>
            </a:r>
            <a:endParaRPr lang="en-US" sz="3600" dirty="0">
              <a:latin typeface="+mn-lt"/>
            </a:endParaRPr>
          </a:p>
        </p:txBody>
      </p:sp>
      <p:pic>
        <p:nvPicPr>
          <p:cNvPr id="2" name="Picture 1" descr="coun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8610031" cy="5668770"/>
          </a:xfrm>
          <a:prstGeom prst="rect">
            <a:avLst/>
          </a:prstGeom>
        </p:spPr>
      </p:pic>
    </p:spTree>
    <p:extLst>
      <p:ext uri="{BB962C8B-B14F-4D97-AF65-F5344CB8AC3E}">
        <p14:creationId xmlns:p14="http://schemas.microsoft.com/office/powerpoint/2010/main" val="30916366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idx="4294967295"/>
          </p:nvPr>
        </p:nvSpPr>
        <p:spPr>
          <a:xfrm>
            <a:off x="152400" y="3048000"/>
            <a:ext cx="8839200" cy="3352800"/>
          </a:xfrm>
        </p:spPr>
        <p:txBody>
          <a:bodyPr/>
          <a:lstStyle/>
          <a:p>
            <a:r>
              <a:rPr lang="en-US" sz="5400" b="1" dirty="0" smtClean="0">
                <a:solidFill>
                  <a:srgbClr val="98002E"/>
                </a:solidFill>
                <a:latin typeface="+mn-lt"/>
                <a:cs typeface="Arial" pitchFamily="34" charset="0"/>
              </a:rPr>
              <a:t>Public Safety Spending</a:t>
            </a:r>
            <a:endParaRPr lang="en-US" dirty="0" smtClean="0">
              <a:latin typeface="+mn-lt"/>
              <a:cs typeface="Arial" pitchFamily="34" charset="0"/>
            </a:endParaRPr>
          </a:p>
        </p:txBody>
      </p:sp>
    </p:spTree>
    <p:extLst>
      <p:ext uri="{BB962C8B-B14F-4D97-AF65-F5344CB8AC3E}">
        <p14:creationId xmlns:p14="http://schemas.microsoft.com/office/powerpoint/2010/main" val="3724231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bsafeex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2300"/>
            <a:ext cx="8247970" cy="6785700"/>
          </a:xfrm>
          <a:prstGeom prst="rect">
            <a:avLst/>
          </a:prstGeom>
        </p:spPr>
      </p:pic>
    </p:spTree>
    <p:extLst>
      <p:ext uri="{BB962C8B-B14F-4D97-AF65-F5344CB8AC3E}">
        <p14:creationId xmlns:p14="http://schemas.microsoft.com/office/powerpoint/2010/main" val="29445558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4054</TotalTime>
  <Words>1716</Words>
  <Application>Microsoft Office PowerPoint</Application>
  <PresentationFormat>On-screen Show (4:3)</PresentationFormat>
  <Paragraphs>266</Paragraphs>
  <Slides>39</Slides>
  <Notes>14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Budget Presentation</vt:lpstr>
      <vt:lpstr>Peer Comparisons</vt:lpstr>
      <vt:lpstr> Property Tax Peer Comparisons </vt:lpstr>
      <vt:lpstr>PowerPoint Presentation</vt:lpstr>
      <vt:lpstr>PowerPoint Presentation</vt:lpstr>
      <vt:lpstr>PowerPoint Presentation</vt:lpstr>
      <vt:lpstr>Public Safety Spending</vt:lpstr>
      <vt:lpstr>PowerPoint Presentation</vt:lpstr>
      <vt:lpstr>PowerPoint Presentation</vt:lpstr>
      <vt:lpstr>Decision Filters</vt:lpstr>
      <vt:lpstr>Decision Filters</vt:lpstr>
      <vt:lpstr>Strategic Plan</vt:lpstr>
      <vt:lpstr>Strategic Plan</vt:lpstr>
      <vt:lpstr>Budget Guidelines Highlights</vt:lpstr>
      <vt:lpstr>Budget Guidelines Highlights</vt:lpstr>
      <vt:lpstr>Budget Guidelines Highlights</vt:lpstr>
      <vt:lpstr>General Fund Revenues/Expenditures</vt:lpstr>
      <vt:lpstr>Major Highlights</vt:lpstr>
      <vt:lpstr>General Fund Revenue Highlights</vt:lpstr>
      <vt:lpstr>General Fund Revenue Highlights</vt:lpstr>
      <vt:lpstr>General Fund Expenditure Highlights</vt:lpstr>
      <vt:lpstr>General Fund Expenditure Highlights</vt:lpstr>
      <vt:lpstr>General Fund Expenditure Highlights</vt:lpstr>
      <vt:lpstr>New Initiative Tax Package</vt:lpstr>
      <vt:lpstr>Tax Package</vt:lpstr>
      <vt:lpstr>Tax Package</vt:lpstr>
      <vt:lpstr>PowerPoint Presentation</vt:lpstr>
      <vt:lpstr>Other Highlights</vt:lpstr>
      <vt:lpstr>Other Highlights</vt:lpstr>
      <vt:lpstr>Other Highlights</vt:lpstr>
      <vt:lpstr>Other Highlights</vt:lpstr>
      <vt:lpstr>Other Highlights</vt:lpstr>
      <vt:lpstr>Other Highlights</vt:lpstr>
      <vt:lpstr>Budget Process and Document</vt:lpstr>
      <vt:lpstr>Budget Process and Document</vt:lpstr>
      <vt:lpstr>Budget Process and Document</vt:lpstr>
      <vt:lpstr>Upcoming Calendar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Mayner</dc:creator>
  <cp:lastModifiedBy>Shea Poteet</cp:lastModifiedBy>
  <cp:revision>388</cp:revision>
  <cp:lastPrinted>2014-05-12T20:25:15Z</cp:lastPrinted>
  <dcterms:created xsi:type="dcterms:W3CDTF">2013-01-02T16:42:29Z</dcterms:created>
  <dcterms:modified xsi:type="dcterms:W3CDTF">2015-09-25T19:19:09Z</dcterms:modified>
</cp:coreProperties>
</file>