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0" r:id="rId5"/>
    <p:sldId id="261" r:id="rId6"/>
    <p:sldId id="263"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5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D2"/>
    <a:srgbClr val="1D7A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979" autoAdjust="0"/>
  </p:normalViewPr>
  <p:slideViewPr>
    <p:cSldViewPr snapToGrid="0">
      <p:cViewPr varScale="1">
        <p:scale>
          <a:sx n="65" d="100"/>
          <a:sy n="65" d="100"/>
        </p:scale>
        <p:origin x="160" y="4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ED04C-63B7-472A-9D17-9435B87B62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82B6BD-D4EC-4D9C-9789-EAFA67CC6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A660EF-497B-4077-847D-92B05BDE92EC}"/>
              </a:ext>
            </a:extLst>
          </p:cNvPr>
          <p:cNvSpPr>
            <a:spLocks noGrp="1"/>
          </p:cNvSpPr>
          <p:nvPr>
            <p:ph type="dt" sz="half" idx="10"/>
          </p:nvPr>
        </p:nvSpPr>
        <p:spPr/>
        <p:txBody>
          <a:bodyPr/>
          <a:lstStyle/>
          <a:p>
            <a:fld id="{14B477DD-FCD2-4C04-83CC-E1D75F8700A2}" type="datetimeFigureOut">
              <a:rPr lang="en-US" smtClean="0"/>
              <a:t>2/15/2024</a:t>
            </a:fld>
            <a:endParaRPr lang="en-US"/>
          </a:p>
        </p:txBody>
      </p:sp>
      <p:sp>
        <p:nvSpPr>
          <p:cNvPr id="5" name="Footer Placeholder 4">
            <a:extLst>
              <a:ext uri="{FF2B5EF4-FFF2-40B4-BE49-F238E27FC236}">
                <a16:creationId xmlns:a16="http://schemas.microsoft.com/office/drawing/2014/main" id="{65072D9E-775C-4055-BFB4-6781B4741A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23DEF6-923C-44B8-9B68-3C1116E1931C}"/>
              </a:ext>
            </a:extLst>
          </p:cNvPr>
          <p:cNvSpPr>
            <a:spLocks noGrp="1"/>
          </p:cNvSpPr>
          <p:nvPr>
            <p:ph type="sldNum" sz="quarter" idx="12"/>
          </p:nvPr>
        </p:nvSpPr>
        <p:spPr/>
        <p:txBody>
          <a:bodyPr/>
          <a:lstStyle/>
          <a:p>
            <a:fld id="{F611E384-6F1A-46D2-9C84-91567BAC809F}" type="slidenum">
              <a:rPr lang="en-US" smtClean="0"/>
              <a:t>‹#›</a:t>
            </a:fld>
            <a:endParaRPr lang="en-US"/>
          </a:p>
        </p:txBody>
      </p:sp>
    </p:spTree>
    <p:extLst>
      <p:ext uri="{BB962C8B-B14F-4D97-AF65-F5344CB8AC3E}">
        <p14:creationId xmlns:p14="http://schemas.microsoft.com/office/powerpoint/2010/main" val="3900446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672A2-C949-4C9B-939A-8BF36EBCD9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747B36-F4BE-4576-9B22-25BE0652DA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D9B8CC-063B-4893-8EFB-7F24F53AA43C}"/>
              </a:ext>
            </a:extLst>
          </p:cNvPr>
          <p:cNvSpPr>
            <a:spLocks noGrp="1"/>
          </p:cNvSpPr>
          <p:nvPr>
            <p:ph type="dt" sz="half" idx="10"/>
          </p:nvPr>
        </p:nvSpPr>
        <p:spPr/>
        <p:txBody>
          <a:bodyPr/>
          <a:lstStyle/>
          <a:p>
            <a:fld id="{14B477DD-FCD2-4C04-83CC-E1D75F8700A2}" type="datetimeFigureOut">
              <a:rPr lang="en-US" smtClean="0"/>
              <a:t>2/15/2024</a:t>
            </a:fld>
            <a:endParaRPr lang="en-US"/>
          </a:p>
        </p:txBody>
      </p:sp>
      <p:sp>
        <p:nvSpPr>
          <p:cNvPr id="5" name="Footer Placeholder 4">
            <a:extLst>
              <a:ext uri="{FF2B5EF4-FFF2-40B4-BE49-F238E27FC236}">
                <a16:creationId xmlns:a16="http://schemas.microsoft.com/office/drawing/2014/main" id="{EF94BC1A-4D88-44DA-9FAF-868E2345DD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8A224C-2ECF-46AB-BCB2-173C7DC7846C}"/>
              </a:ext>
            </a:extLst>
          </p:cNvPr>
          <p:cNvSpPr>
            <a:spLocks noGrp="1"/>
          </p:cNvSpPr>
          <p:nvPr>
            <p:ph type="sldNum" sz="quarter" idx="12"/>
          </p:nvPr>
        </p:nvSpPr>
        <p:spPr/>
        <p:txBody>
          <a:bodyPr/>
          <a:lstStyle/>
          <a:p>
            <a:fld id="{F611E384-6F1A-46D2-9C84-91567BAC809F}" type="slidenum">
              <a:rPr lang="en-US" smtClean="0"/>
              <a:t>‹#›</a:t>
            </a:fld>
            <a:endParaRPr lang="en-US"/>
          </a:p>
        </p:txBody>
      </p:sp>
    </p:spTree>
    <p:extLst>
      <p:ext uri="{BB962C8B-B14F-4D97-AF65-F5344CB8AC3E}">
        <p14:creationId xmlns:p14="http://schemas.microsoft.com/office/powerpoint/2010/main" val="1608920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1C2F7B-4DAE-49D3-8384-2DC9CBD17C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129556-4BC1-4111-9773-EE6D7DE308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D9B948-4956-48AF-9D64-7840319D30FD}"/>
              </a:ext>
            </a:extLst>
          </p:cNvPr>
          <p:cNvSpPr>
            <a:spLocks noGrp="1"/>
          </p:cNvSpPr>
          <p:nvPr>
            <p:ph type="dt" sz="half" idx="10"/>
          </p:nvPr>
        </p:nvSpPr>
        <p:spPr/>
        <p:txBody>
          <a:bodyPr/>
          <a:lstStyle/>
          <a:p>
            <a:fld id="{14B477DD-FCD2-4C04-83CC-E1D75F8700A2}" type="datetimeFigureOut">
              <a:rPr lang="en-US" smtClean="0"/>
              <a:t>2/15/2024</a:t>
            </a:fld>
            <a:endParaRPr lang="en-US"/>
          </a:p>
        </p:txBody>
      </p:sp>
      <p:sp>
        <p:nvSpPr>
          <p:cNvPr id="5" name="Footer Placeholder 4">
            <a:extLst>
              <a:ext uri="{FF2B5EF4-FFF2-40B4-BE49-F238E27FC236}">
                <a16:creationId xmlns:a16="http://schemas.microsoft.com/office/drawing/2014/main" id="{101C2357-F008-4E2C-8D14-2CD7BD61A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A6378-A87F-4CEE-A9F4-BD8E11B6170F}"/>
              </a:ext>
            </a:extLst>
          </p:cNvPr>
          <p:cNvSpPr>
            <a:spLocks noGrp="1"/>
          </p:cNvSpPr>
          <p:nvPr>
            <p:ph type="sldNum" sz="quarter" idx="12"/>
          </p:nvPr>
        </p:nvSpPr>
        <p:spPr/>
        <p:txBody>
          <a:bodyPr/>
          <a:lstStyle/>
          <a:p>
            <a:fld id="{F611E384-6F1A-46D2-9C84-91567BAC809F}" type="slidenum">
              <a:rPr lang="en-US" smtClean="0"/>
              <a:t>‹#›</a:t>
            </a:fld>
            <a:endParaRPr lang="en-US"/>
          </a:p>
        </p:txBody>
      </p:sp>
    </p:spTree>
    <p:extLst>
      <p:ext uri="{BB962C8B-B14F-4D97-AF65-F5344CB8AC3E}">
        <p14:creationId xmlns:p14="http://schemas.microsoft.com/office/powerpoint/2010/main" val="961844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9230-FF13-4659-A139-AAB5F58AD3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CF340B-8E69-408E-B3F4-7964A40916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81601-3C95-45A6-B7E5-75C6300F1555}"/>
              </a:ext>
            </a:extLst>
          </p:cNvPr>
          <p:cNvSpPr>
            <a:spLocks noGrp="1"/>
          </p:cNvSpPr>
          <p:nvPr>
            <p:ph type="dt" sz="half" idx="10"/>
          </p:nvPr>
        </p:nvSpPr>
        <p:spPr/>
        <p:txBody>
          <a:bodyPr/>
          <a:lstStyle/>
          <a:p>
            <a:fld id="{14B477DD-FCD2-4C04-83CC-E1D75F8700A2}" type="datetimeFigureOut">
              <a:rPr lang="en-US" smtClean="0"/>
              <a:t>2/15/2024</a:t>
            </a:fld>
            <a:endParaRPr lang="en-US"/>
          </a:p>
        </p:txBody>
      </p:sp>
      <p:sp>
        <p:nvSpPr>
          <p:cNvPr id="5" name="Footer Placeholder 4">
            <a:extLst>
              <a:ext uri="{FF2B5EF4-FFF2-40B4-BE49-F238E27FC236}">
                <a16:creationId xmlns:a16="http://schemas.microsoft.com/office/drawing/2014/main" id="{A95C7AF2-C228-4C09-8C9F-0CF89D9B4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45736F-78D6-4575-967A-0F66A2E58DA0}"/>
              </a:ext>
            </a:extLst>
          </p:cNvPr>
          <p:cNvSpPr>
            <a:spLocks noGrp="1"/>
          </p:cNvSpPr>
          <p:nvPr>
            <p:ph type="sldNum" sz="quarter" idx="12"/>
          </p:nvPr>
        </p:nvSpPr>
        <p:spPr/>
        <p:txBody>
          <a:bodyPr/>
          <a:lstStyle/>
          <a:p>
            <a:fld id="{F611E384-6F1A-46D2-9C84-91567BAC809F}" type="slidenum">
              <a:rPr lang="en-US" smtClean="0"/>
              <a:t>‹#›</a:t>
            </a:fld>
            <a:endParaRPr lang="en-US"/>
          </a:p>
        </p:txBody>
      </p:sp>
    </p:spTree>
    <p:extLst>
      <p:ext uri="{BB962C8B-B14F-4D97-AF65-F5344CB8AC3E}">
        <p14:creationId xmlns:p14="http://schemas.microsoft.com/office/powerpoint/2010/main" val="2076938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90312-2FE0-4DEF-BC1D-2FC61BD1F6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5EA84C-7549-482D-96D0-05FE5D0803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8B65D8-FBEB-490F-BDB5-A9648D568CE2}"/>
              </a:ext>
            </a:extLst>
          </p:cNvPr>
          <p:cNvSpPr>
            <a:spLocks noGrp="1"/>
          </p:cNvSpPr>
          <p:nvPr>
            <p:ph type="dt" sz="half" idx="10"/>
          </p:nvPr>
        </p:nvSpPr>
        <p:spPr/>
        <p:txBody>
          <a:bodyPr/>
          <a:lstStyle/>
          <a:p>
            <a:fld id="{14B477DD-FCD2-4C04-83CC-E1D75F8700A2}" type="datetimeFigureOut">
              <a:rPr lang="en-US" smtClean="0"/>
              <a:t>2/15/2024</a:t>
            </a:fld>
            <a:endParaRPr lang="en-US"/>
          </a:p>
        </p:txBody>
      </p:sp>
      <p:sp>
        <p:nvSpPr>
          <p:cNvPr id="5" name="Footer Placeholder 4">
            <a:extLst>
              <a:ext uri="{FF2B5EF4-FFF2-40B4-BE49-F238E27FC236}">
                <a16:creationId xmlns:a16="http://schemas.microsoft.com/office/drawing/2014/main" id="{6EB16CA5-6102-40A1-89F8-6914A3CB1B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997A40-15C0-4BFB-AE52-FB95D945A749}"/>
              </a:ext>
            </a:extLst>
          </p:cNvPr>
          <p:cNvSpPr>
            <a:spLocks noGrp="1"/>
          </p:cNvSpPr>
          <p:nvPr>
            <p:ph type="sldNum" sz="quarter" idx="12"/>
          </p:nvPr>
        </p:nvSpPr>
        <p:spPr/>
        <p:txBody>
          <a:bodyPr/>
          <a:lstStyle/>
          <a:p>
            <a:fld id="{F611E384-6F1A-46D2-9C84-91567BAC809F}" type="slidenum">
              <a:rPr lang="en-US" smtClean="0"/>
              <a:t>‹#›</a:t>
            </a:fld>
            <a:endParaRPr lang="en-US"/>
          </a:p>
        </p:txBody>
      </p:sp>
    </p:spTree>
    <p:extLst>
      <p:ext uri="{BB962C8B-B14F-4D97-AF65-F5344CB8AC3E}">
        <p14:creationId xmlns:p14="http://schemas.microsoft.com/office/powerpoint/2010/main" val="2618485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8B1DC-B9C4-4215-8C57-5A37D49787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68F233-F7EB-4C4B-B10C-F36A287D5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CC9F2C-FE5F-4DA0-A45D-C2636AF312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FB12F4-56CD-43E4-A57A-59DDE186EE2E}"/>
              </a:ext>
            </a:extLst>
          </p:cNvPr>
          <p:cNvSpPr>
            <a:spLocks noGrp="1"/>
          </p:cNvSpPr>
          <p:nvPr>
            <p:ph type="dt" sz="half" idx="10"/>
          </p:nvPr>
        </p:nvSpPr>
        <p:spPr/>
        <p:txBody>
          <a:bodyPr/>
          <a:lstStyle/>
          <a:p>
            <a:fld id="{14B477DD-FCD2-4C04-83CC-E1D75F8700A2}" type="datetimeFigureOut">
              <a:rPr lang="en-US" smtClean="0"/>
              <a:t>2/15/2024</a:t>
            </a:fld>
            <a:endParaRPr lang="en-US"/>
          </a:p>
        </p:txBody>
      </p:sp>
      <p:sp>
        <p:nvSpPr>
          <p:cNvPr id="6" name="Footer Placeholder 5">
            <a:extLst>
              <a:ext uri="{FF2B5EF4-FFF2-40B4-BE49-F238E27FC236}">
                <a16:creationId xmlns:a16="http://schemas.microsoft.com/office/drawing/2014/main" id="{7CC6739F-8478-4B72-A4F8-AB3C3C4694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038542-6A50-4431-B5CC-E3B2F436DDA3}"/>
              </a:ext>
            </a:extLst>
          </p:cNvPr>
          <p:cNvSpPr>
            <a:spLocks noGrp="1"/>
          </p:cNvSpPr>
          <p:nvPr>
            <p:ph type="sldNum" sz="quarter" idx="12"/>
          </p:nvPr>
        </p:nvSpPr>
        <p:spPr/>
        <p:txBody>
          <a:bodyPr/>
          <a:lstStyle/>
          <a:p>
            <a:fld id="{F611E384-6F1A-46D2-9C84-91567BAC809F}" type="slidenum">
              <a:rPr lang="en-US" smtClean="0"/>
              <a:t>‹#›</a:t>
            </a:fld>
            <a:endParaRPr lang="en-US"/>
          </a:p>
        </p:txBody>
      </p:sp>
    </p:spTree>
    <p:extLst>
      <p:ext uri="{BB962C8B-B14F-4D97-AF65-F5344CB8AC3E}">
        <p14:creationId xmlns:p14="http://schemas.microsoft.com/office/powerpoint/2010/main" val="1046037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586D-E9BE-474B-8661-6A04946B9D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172A19-39B7-4DD4-ACBD-6EE424CB7A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83FB82-3EE9-4D1E-B706-EA4DA04B9D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C8390B-FF69-453E-9C5B-CDED27D432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2F1AEA-AA04-4083-A4C6-049A73BCFD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6C399F-AD4F-4FBE-9E6F-24FD1504CED6}"/>
              </a:ext>
            </a:extLst>
          </p:cNvPr>
          <p:cNvSpPr>
            <a:spLocks noGrp="1"/>
          </p:cNvSpPr>
          <p:nvPr>
            <p:ph type="dt" sz="half" idx="10"/>
          </p:nvPr>
        </p:nvSpPr>
        <p:spPr/>
        <p:txBody>
          <a:bodyPr/>
          <a:lstStyle/>
          <a:p>
            <a:fld id="{14B477DD-FCD2-4C04-83CC-E1D75F8700A2}" type="datetimeFigureOut">
              <a:rPr lang="en-US" smtClean="0"/>
              <a:t>2/15/2024</a:t>
            </a:fld>
            <a:endParaRPr lang="en-US"/>
          </a:p>
        </p:txBody>
      </p:sp>
      <p:sp>
        <p:nvSpPr>
          <p:cNvPr id="8" name="Footer Placeholder 7">
            <a:extLst>
              <a:ext uri="{FF2B5EF4-FFF2-40B4-BE49-F238E27FC236}">
                <a16:creationId xmlns:a16="http://schemas.microsoft.com/office/drawing/2014/main" id="{E87D7AAC-40DF-45FE-BCF8-DDFA5E6833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E04226-D949-4722-B5F8-DA5BD6B90A43}"/>
              </a:ext>
            </a:extLst>
          </p:cNvPr>
          <p:cNvSpPr>
            <a:spLocks noGrp="1"/>
          </p:cNvSpPr>
          <p:nvPr>
            <p:ph type="sldNum" sz="quarter" idx="12"/>
          </p:nvPr>
        </p:nvSpPr>
        <p:spPr/>
        <p:txBody>
          <a:bodyPr/>
          <a:lstStyle/>
          <a:p>
            <a:fld id="{F611E384-6F1A-46D2-9C84-91567BAC809F}" type="slidenum">
              <a:rPr lang="en-US" smtClean="0"/>
              <a:t>‹#›</a:t>
            </a:fld>
            <a:endParaRPr lang="en-US"/>
          </a:p>
        </p:txBody>
      </p:sp>
    </p:spTree>
    <p:extLst>
      <p:ext uri="{BB962C8B-B14F-4D97-AF65-F5344CB8AC3E}">
        <p14:creationId xmlns:p14="http://schemas.microsoft.com/office/powerpoint/2010/main" val="1133634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68FEA-A6E3-4A83-9093-DBE79F5703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443205-E7E5-4220-AF81-0293D6CD0A8E}"/>
              </a:ext>
            </a:extLst>
          </p:cNvPr>
          <p:cNvSpPr>
            <a:spLocks noGrp="1"/>
          </p:cNvSpPr>
          <p:nvPr>
            <p:ph type="dt" sz="half" idx="10"/>
          </p:nvPr>
        </p:nvSpPr>
        <p:spPr/>
        <p:txBody>
          <a:bodyPr/>
          <a:lstStyle/>
          <a:p>
            <a:fld id="{14B477DD-FCD2-4C04-83CC-E1D75F8700A2}" type="datetimeFigureOut">
              <a:rPr lang="en-US" smtClean="0"/>
              <a:t>2/15/2024</a:t>
            </a:fld>
            <a:endParaRPr lang="en-US"/>
          </a:p>
        </p:txBody>
      </p:sp>
      <p:sp>
        <p:nvSpPr>
          <p:cNvPr id="4" name="Footer Placeholder 3">
            <a:extLst>
              <a:ext uri="{FF2B5EF4-FFF2-40B4-BE49-F238E27FC236}">
                <a16:creationId xmlns:a16="http://schemas.microsoft.com/office/drawing/2014/main" id="{BE174F56-067E-4D54-A900-862E191B06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0A32C9-C145-453A-8002-7A4E62B039BE}"/>
              </a:ext>
            </a:extLst>
          </p:cNvPr>
          <p:cNvSpPr>
            <a:spLocks noGrp="1"/>
          </p:cNvSpPr>
          <p:nvPr>
            <p:ph type="sldNum" sz="quarter" idx="12"/>
          </p:nvPr>
        </p:nvSpPr>
        <p:spPr/>
        <p:txBody>
          <a:bodyPr/>
          <a:lstStyle/>
          <a:p>
            <a:fld id="{F611E384-6F1A-46D2-9C84-91567BAC809F}" type="slidenum">
              <a:rPr lang="en-US" smtClean="0"/>
              <a:t>‹#›</a:t>
            </a:fld>
            <a:endParaRPr lang="en-US"/>
          </a:p>
        </p:txBody>
      </p:sp>
    </p:spTree>
    <p:extLst>
      <p:ext uri="{BB962C8B-B14F-4D97-AF65-F5344CB8AC3E}">
        <p14:creationId xmlns:p14="http://schemas.microsoft.com/office/powerpoint/2010/main" val="4270768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6D53F5-012E-41A6-853E-B1A2EBC6C736}"/>
              </a:ext>
            </a:extLst>
          </p:cNvPr>
          <p:cNvSpPr>
            <a:spLocks noGrp="1"/>
          </p:cNvSpPr>
          <p:nvPr>
            <p:ph type="dt" sz="half" idx="10"/>
          </p:nvPr>
        </p:nvSpPr>
        <p:spPr/>
        <p:txBody>
          <a:bodyPr/>
          <a:lstStyle/>
          <a:p>
            <a:fld id="{14B477DD-FCD2-4C04-83CC-E1D75F8700A2}" type="datetimeFigureOut">
              <a:rPr lang="en-US" smtClean="0"/>
              <a:t>2/15/2024</a:t>
            </a:fld>
            <a:endParaRPr lang="en-US"/>
          </a:p>
        </p:txBody>
      </p:sp>
      <p:sp>
        <p:nvSpPr>
          <p:cNvPr id="3" name="Footer Placeholder 2">
            <a:extLst>
              <a:ext uri="{FF2B5EF4-FFF2-40B4-BE49-F238E27FC236}">
                <a16:creationId xmlns:a16="http://schemas.microsoft.com/office/drawing/2014/main" id="{0E51D4CA-24E9-4F35-A84B-E012563884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5033A1-5A26-4A1B-8DF8-EEA1A909EE0F}"/>
              </a:ext>
            </a:extLst>
          </p:cNvPr>
          <p:cNvSpPr>
            <a:spLocks noGrp="1"/>
          </p:cNvSpPr>
          <p:nvPr>
            <p:ph type="sldNum" sz="quarter" idx="12"/>
          </p:nvPr>
        </p:nvSpPr>
        <p:spPr/>
        <p:txBody>
          <a:bodyPr/>
          <a:lstStyle/>
          <a:p>
            <a:fld id="{F611E384-6F1A-46D2-9C84-91567BAC809F}" type="slidenum">
              <a:rPr lang="en-US" smtClean="0"/>
              <a:t>‹#›</a:t>
            </a:fld>
            <a:endParaRPr lang="en-US"/>
          </a:p>
        </p:txBody>
      </p:sp>
    </p:spTree>
    <p:extLst>
      <p:ext uri="{BB962C8B-B14F-4D97-AF65-F5344CB8AC3E}">
        <p14:creationId xmlns:p14="http://schemas.microsoft.com/office/powerpoint/2010/main" val="1866207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3D81B-63D0-4EC5-AA78-4BA8C43B17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3CAD60-21FD-4E7C-A585-AC336B69F7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EE81C2-FAC3-416D-937C-C917F1A715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0A4D6C-F43B-41F5-8C94-9766E1B520CB}"/>
              </a:ext>
            </a:extLst>
          </p:cNvPr>
          <p:cNvSpPr>
            <a:spLocks noGrp="1"/>
          </p:cNvSpPr>
          <p:nvPr>
            <p:ph type="dt" sz="half" idx="10"/>
          </p:nvPr>
        </p:nvSpPr>
        <p:spPr/>
        <p:txBody>
          <a:bodyPr/>
          <a:lstStyle/>
          <a:p>
            <a:fld id="{14B477DD-FCD2-4C04-83CC-E1D75F8700A2}" type="datetimeFigureOut">
              <a:rPr lang="en-US" smtClean="0"/>
              <a:t>2/15/2024</a:t>
            </a:fld>
            <a:endParaRPr lang="en-US"/>
          </a:p>
        </p:txBody>
      </p:sp>
      <p:sp>
        <p:nvSpPr>
          <p:cNvPr id="6" name="Footer Placeholder 5">
            <a:extLst>
              <a:ext uri="{FF2B5EF4-FFF2-40B4-BE49-F238E27FC236}">
                <a16:creationId xmlns:a16="http://schemas.microsoft.com/office/drawing/2014/main" id="{A8A2AF2A-0B3A-494F-A711-4256FCFEC4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524B13-5732-4393-8EDE-F28AF0F46AA8}"/>
              </a:ext>
            </a:extLst>
          </p:cNvPr>
          <p:cNvSpPr>
            <a:spLocks noGrp="1"/>
          </p:cNvSpPr>
          <p:nvPr>
            <p:ph type="sldNum" sz="quarter" idx="12"/>
          </p:nvPr>
        </p:nvSpPr>
        <p:spPr/>
        <p:txBody>
          <a:bodyPr/>
          <a:lstStyle/>
          <a:p>
            <a:fld id="{F611E384-6F1A-46D2-9C84-91567BAC809F}" type="slidenum">
              <a:rPr lang="en-US" smtClean="0"/>
              <a:t>‹#›</a:t>
            </a:fld>
            <a:endParaRPr lang="en-US"/>
          </a:p>
        </p:txBody>
      </p:sp>
    </p:spTree>
    <p:extLst>
      <p:ext uri="{BB962C8B-B14F-4D97-AF65-F5344CB8AC3E}">
        <p14:creationId xmlns:p14="http://schemas.microsoft.com/office/powerpoint/2010/main" val="768347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92664-C30B-432C-8B97-9495D65ECC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4A53C6-8D9D-4B38-9DB0-3545E04F72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4EF7D7-5B1F-4836-A108-DDC7567124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017ACF-FFF1-4B59-9947-A700B81C9498}"/>
              </a:ext>
            </a:extLst>
          </p:cNvPr>
          <p:cNvSpPr>
            <a:spLocks noGrp="1"/>
          </p:cNvSpPr>
          <p:nvPr>
            <p:ph type="dt" sz="half" idx="10"/>
          </p:nvPr>
        </p:nvSpPr>
        <p:spPr/>
        <p:txBody>
          <a:bodyPr/>
          <a:lstStyle/>
          <a:p>
            <a:fld id="{14B477DD-FCD2-4C04-83CC-E1D75F8700A2}" type="datetimeFigureOut">
              <a:rPr lang="en-US" smtClean="0"/>
              <a:t>2/15/2024</a:t>
            </a:fld>
            <a:endParaRPr lang="en-US"/>
          </a:p>
        </p:txBody>
      </p:sp>
      <p:sp>
        <p:nvSpPr>
          <p:cNvPr id="6" name="Footer Placeholder 5">
            <a:extLst>
              <a:ext uri="{FF2B5EF4-FFF2-40B4-BE49-F238E27FC236}">
                <a16:creationId xmlns:a16="http://schemas.microsoft.com/office/drawing/2014/main" id="{17DF574E-F94E-4992-8147-D0A6202E15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17FF77-EE81-4604-B262-D058E5C45B24}"/>
              </a:ext>
            </a:extLst>
          </p:cNvPr>
          <p:cNvSpPr>
            <a:spLocks noGrp="1"/>
          </p:cNvSpPr>
          <p:nvPr>
            <p:ph type="sldNum" sz="quarter" idx="12"/>
          </p:nvPr>
        </p:nvSpPr>
        <p:spPr/>
        <p:txBody>
          <a:bodyPr/>
          <a:lstStyle/>
          <a:p>
            <a:fld id="{F611E384-6F1A-46D2-9C84-91567BAC809F}" type="slidenum">
              <a:rPr lang="en-US" smtClean="0"/>
              <a:t>‹#›</a:t>
            </a:fld>
            <a:endParaRPr lang="en-US"/>
          </a:p>
        </p:txBody>
      </p:sp>
    </p:spTree>
    <p:extLst>
      <p:ext uri="{BB962C8B-B14F-4D97-AF65-F5344CB8AC3E}">
        <p14:creationId xmlns:p14="http://schemas.microsoft.com/office/powerpoint/2010/main" val="626999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37BCEA-6146-49E0-9B79-159ACB85CE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B2CB27-EDBB-4795-8D3A-6F1B7F3377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B22613-1539-4870-8C63-9748475C0F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477DD-FCD2-4C04-83CC-E1D75F8700A2}" type="datetimeFigureOut">
              <a:rPr lang="en-US" smtClean="0"/>
              <a:t>2/15/2024</a:t>
            </a:fld>
            <a:endParaRPr lang="en-US"/>
          </a:p>
        </p:txBody>
      </p:sp>
      <p:sp>
        <p:nvSpPr>
          <p:cNvPr id="5" name="Footer Placeholder 4">
            <a:extLst>
              <a:ext uri="{FF2B5EF4-FFF2-40B4-BE49-F238E27FC236}">
                <a16:creationId xmlns:a16="http://schemas.microsoft.com/office/drawing/2014/main" id="{AA956299-B079-4FC3-A1C6-5C125AC578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211D88-4F16-4890-8ED4-2068026443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11E384-6F1A-46D2-9C84-91567BAC809F}" type="slidenum">
              <a:rPr lang="en-US" smtClean="0"/>
              <a:t>‹#›</a:t>
            </a:fld>
            <a:endParaRPr lang="en-US"/>
          </a:p>
        </p:txBody>
      </p:sp>
    </p:spTree>
    <p:extLst>
      <p:ext uri="{BB962C8B-B14F-4D97-AF65-F5344CB8AC3E}">
        <p14:creationId xmlns:p14="http://schemas.microsoft.com/office/powerpoint/2010/main" val="3055834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cosfm.gov/formal-interpretations/221128-fayetteville-nc-development-services-2018-ncacp-1061-permit-required"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4FAAB-48BA-4CE8-93B5-9CF88FAD2A21}"/>
              </a:ext>
            </a:extLst>
          </p:cNvPr>
          <p:cNvSpPr>
            <a:spLocks noGrp="1"/>
          </p:cNvSpPr>
          <p:nvPr>
            <p:ph type="ctrTitle"/>
          </p:nvPr>
        </p:nvSpPr>
        <p:spPr>
          <a:xfrm>
            <a:off x="314177" y="3682682"/>
            <a:ext cx="6311705" cy="1142535"/>
          </a:xfrm>
          <a:effectLst>
            <a:outerShdw blurRad="50800" dist="50800" dir="5400000" algn="ctr" rotWithShape="0">
              <a:schemeClr val="bg1"/>
            </a:outerShdw>
          </a:effectLst>
        </p:spPr>
        <p:txBody>
          <a:bodyPr>
            <a:normAutofit/>
          </a:bodyPr>
          <a:lstStyle/>
          <a:p>
            <a:pPr algn="l"/>
            <a:r>
              <a:rPr lang="en-US" sz="5400" b="1" dirty="0" smtClean="0">
                <a:solidFill>
                  <a:srgbClr val="0079D2"/>
                </a:solidFill>
                <a:latin typeface="+mn-lt"/>
              </a:rPr>
              <a:t>Permits</a:t>
            </a:r>
            <a:r>
              <a:rPr lang="en-US" sz="6600" b="1" dirty="0" smtClean="0">
                <a:solidFill>
                  <a:srgbClr val="0079D2"/>
                </a:solidFill>
                <a:latin typeface="+mn-lt"/>
              </a:rPr>
              <a:t> </a:t>
            </a:r>
            <a:r>
              <a:rPr lang="en-US" sz="2800" b="1" dirty="0" smtClean="0">
                <a:solidFill>
                  <a:srgbClr val="FF0000"/>
                </a:solidFill>
                <a:latin typeface="+mn-lt"/>
              </a:rPr>
              <a:t>When they are required</a:t>
            </a:r>
            <a:endParaRPr lang="en-US" sz="6600" b="1" dirty="0">
              <a:solidFill>
                <a:srgbClr val="0079D2"/>
              </a:solidFill>
              <a:latin typeface="+mn-lt"/>
            </a:endParaRPr>
          </a:p>
        </p:txBody>
      </p:sp>
      <p:sp>
        <p:nvSpPr>
          <p:cNvPr id="4" name="Title 1">
            <a:extLst>
              <a:ext uri="{FF2B5EF4-FFF2-40B4-BE49-F238E27FC236}">
                <a16:creationId xmlns:a16="http://schemas.microsoft.com/office/drawing/2014/main" id="{AD769D6D-EFB5-42A7-9A49-89548F42C7AF}"/>
              </a:ext>
            </a:extLst>
          </p:cNvPr>
          <p:cNvSpPr txBox="1">
            <a:spLocks/>
          </p:cNvSpPr>
          <p:nvPr/>
        </p:nvSpPr>
        <p:spPr>
          <a:xfrm>
            <a:off x="846406" y="4946428"/>
            <a:ext cx="6311705" cy="1142535"/>
          </a:xfrm>
          <a:prstGeom prst="rect">
            <a:avLst/>
          </a:prstGeom>
          <a:effectLst>
            <a:outerShdw blurRad="50800" dist="50800" dir="5400000" algn="ctr" rotWithShape="0">
              <a:schemeClr val="bg1"/>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i="1" dirty="0" smtClean="0">
                <a:latin typeface="+mn-lt"/>
              </a:rPr>
              <a:t>29 February 2024</a:t>
            </a:r>
            <a:endParaRPr lang="en-US" sz="3600" i="1" dirty="0">
              <a:latin typeface="+mn-lt"/>
            </a:endParaRPr>
          </a:p>
        </p:txBody>
      </p:sp>
    </p:spTree>
    <p:extLst>
      <p:ext uri="{BB962C8B-B14F-4D97-AF65-F5344CB8AC3E}">
        <p14:creationId xmlns:p14="http://schemas.microsoft.com/office/powerpoint/2010/main" val="1584553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A0A8-61C1-44F0-921B-182101CE364C}"/>
              </a:ext>
            </a:extLst>
          </p:cNvPr>
          <p:cNvSpPr>
            <a:spLocks noGrp="1"/>
          </p:cNvSpPr>
          <p:nvPr>
            <p:ph type="title"/>
          </p:nvPr>
        </p:nvSpPr>
        <p:spPr>
          <a:xfrm>
            <a:off x="3899451" y="115610"/>
            <a:ext cx="8292549" cy="759033"/>
          </a:xfrm>
        </p:spPr>
        <p:txBody>
          <a:bodyPr>
            <a:normAutofit/>
          </a:bodyPr>
          <a:lstStyle/>
          <a:p>
            <a:pPr algn="ctr"/>
            <a:r>
              <a:rPr lang="en-US" sz="4800" b="1" dirty="0" smtClean="0">
                <a:solidFill>
                  <a:srgbClr val="1D7AD2"/>
                </a:solidFill>
                <a:latin typeface="+mn-lt"/>
              </a:rPr>
              <a:t>160D-1110 (a)(2)</a:t>
            </a:r>
            <a:endParaRPr lang="en-US" sz="4800" b="1" dirty="0">
              <a:solidFill>
                <a:srgbClr val="1D7AD2"/>
              </a:solidFill>
              <a:latin typeface="+mn-lt"/>
            </a:endParaRPr>
          </a:p>
        </p:txBody>
      </p:sp>
      <p:sp>
        <p:nvSpPr>
          <p:cNvPr id="3" name="Content Placeholder 2">
            <a:extLst>
              <a:ext uri="{FF2B5EF4-FFF2-40B4-BE49-F238E27FC236}">
                <a16:creationId xmlns:a16="http://schemas.microsoft.com/office/drawing/2014/main" id="{A097A524-1FD3-4357-90E3-25C65CA106E3}"/>
              </a:ext>
            </a:extLst>
          </p:cNvPr>
          <p:cNvSpPr>
            <a:spLocks noGrp="1"/>
          </p:cNvSpPr>
          <p:nvPr>
            <p:ph idx="1"/>
          </p:nvPr>
        </p:nvSpPr>
        <p:spPr>
          <a:xfrm>
            <a:off x="400877" y="1348547"/>
            <a:ext cx="11565835" cy="5145018"/>
          </a:xfrm>
        </p:spPr>
        <p:txBody>
          <a:bodyPr>
            <a:normAutofit/>
          </a:bodyPr>
          <a:lstStyle/>
          <a:p>
            <a:r>
              <a:rPr lang="en-US" sz="3200" dirty="0" smtClean="0">
                <a:solidFill>
                  <a:srgbClr val="7030A0"/>
                </a:solidFill>
              </a:rPr>
              <a:t>160d-1110 (a)(2) is the like for like on water heaters if installed by a North Carolina Licensed Plumbing Contractor, then a permit is NOT required.</a:t>
            </a:r>
          </a:p>
          <a:p>
            <a:endParaRPr lang="en-US" sz="3200" dirty="0">
              <a:solidFill>
                <a:srgbClr val="7030A0"/>
              </a:solidFill>
            </a:endParaRPr>
          </a:p>
          <a:p>
            <a:r>
              <a:rPr lang="en-US" sz="3200" dirty="0" smtClean="0">
                <a:solidFill>
                  <a:srgbClr val="7030A0"/>
                </a:solidFill>
              </a:rPr>
              <a:t>160D-1110 (c)(2) also modifies this section:</a:t>
            </a:r>
          </a:p>
          <a:p>
            <a:endParaRPr lang="en-US" sz="3200" dirty="0">
              <a:solidFill>
                <a:srgbClr val="7030A0"/>
              </a:solidFill>
            </a:endParaRPr>
          </a:p>
          <a:p>
            <a:pPr marL="0" indent="0" algn="ctr">
              <a:buNone/>
            </a:pPr>
            <a:r>
              <a:rPr lang="en-US" dirty="0"/>
              <a:t>(2)The addition or change in the design of plumbing. However, no permit is required for replacements otherwise meeting the requirements of this subsection that do not change size or capacity.</a:t>
            </a:r>
            <a:endParaRPr lang="en-US" sz="3200" dirty="0">
              <a:solidFill>
                <a:srgbClr val="7030A0"/>
              </a:solidFill>
            </a:endParaRPr>
          </a:p>
        </p:txBody>
      </p:sp>
    </p:spTree>
    <p:extLst>
      <p:ext uri="{BB962C8B-B14F-4D97-AF65-F5344CB8AC3E}">
        <p14:creationId xmlns:p14="http://schemas.microsoft.com/office/powerpoint/2010/main" val="862867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A0A8-61C1-44F0-921B-182101CE364C}"/>
              </a:ext>
            </a:extLst>
          </p:cNvPr>
          <p:cNvSpPr>
            <a:spLocks noGrp="1"/>
          </p:cNvSpPr>
          <p:nvPr>
            <p:ph type="title"/>
          </p:nvPr>
        </p:nvSpPr>
        <p:spPr>
          <a:xfrm>
            <a:off x="3899451" y="115610"/>
            <a:ext cx="8292549" cy="759033"/>
          </a:xfrm>
        </p:spPr>
        <p:txBody>
          <a:bodyPr>
            <a:normAutofit/>
          </a:bodyPr>
          <a:lstStyle/>
          <a:p>
            <a:pPr algn="ctr"/>
            <a:r>
              <a:rPr lang="en-US" sz="4800" b="1" dirty="0" smtClean="0">
                <a:solidFill>
                  <a:srgbClr val="1D7AD2"/>
                </a:solidFill>
                <a:latin typeface="+mn-lt"/>
              </a:rPr>
              <a:t>160D-1110 (c)(2)</a:t>
            </a:r>
            <a:endParaRPr lang="en-US" sz="4800" b="1" dirty="0">
              <a:solidFill>
                <a:srgbClr val="1D7AD2"/>
              </a:solidFill>
              <a:latin typeface="+mn-lt"/>
            </a:endParaRPr>
          </a:p>
        </p:txBody>
      </p:sp>
      <p:sp>
        <p:nvSpPr>
          <p:cNvPr id="3" name="Content Placeholder 2">
            <a:extLst>
              <a:ext uri="{FF2B5EF4-FFF2-40B4-BE49-F238E27FC236}">
                <a16:creationId xmlns:a16="http://schemas.microsoft.com/office/drawing/2014/main" id="{A097A524-1FD3-4357-90E3-25C65CA106E3}"/>
              </a:ext>
            </a:extLst>
          </p:cNvPr>
          <p:cNvSpPr>
            <a:spLocks noGrp="1"/>
          </p:cNvSpPr>
          <p:nvPr>
            <p:ph idx="1"/>
          </p:nvPr>
        </p:nvSpPr>
        <p:spPr>
          <a:xfrm>
            <a:off x="400877" y="1348547"/>
            <a:ext cx="11565835" cy="5145018"/>
          </a:xfrm>
        </p:spPr>
        <p:txBody>
          <a:bodyPr>
            <a:normAutofit/>
          </a:bodyPr>
          <a:lstStyle/>
          <a:p>
            <a:r>
              <a:rPr lang="en-US" sz="3200" dirty="0" smtClean="0">
                <a:solidFill>
                  <a:srgbClr val="7030A0"/>
                </a:solidFill>
              </a:rPr>
              <a:t>As 160D-1110 (c)(2) outlines that a permit is NOT required if the plumbing piping is being replaced. This can constitute changing from cast-iron or copper to plastic piping (PVC or PEX).</a:t>
            </a:r>
          </a:p>
          <a:p>
            <a:endParaRPr lang="en-US" sz="3200" dirty="0">
              <a:solidFill>
                <a:srgbClr val="7030A0"/>
              </a:solidFill>
            </a:endParaRPr>
          </a:p>
          <a:p>
            <a:endParaRPr lang="en-US" sz="3200" dirty="0" smtClean="0">
              <a:solidFill>
                <a:schemeClr val="tx1">
                  <a:lumMod val="50000"/>
                  <a:lumOff val="50000"/>
                </a:schemeClr>
              </a:solidFill>
            </a:endParaRPr>
          </a:p>
          <a:p>
            <a:r>
              <a:rPr lang="en-US" sz="3200" dirty="0" smtClean="0">
                <a:solidFill>
                  <a:srgbClr val="7030A0"/>
                </a:solidFill>
              </a:rPr>
              <a:t>This exemption does not include adding plumbing piping (water supply or DWV {drain, waste, and venting}) or redesigning the water supply or DWV piping.</a:t>
            </a:r>
            <a:endParaRPr lang="en-US" sz="3200" dirty="0">
              <a:solidFill>
                <a:srgbClr val="7030A0"/>
              </a:solidFill>
            </a:endParaRPr>
          </a:p>
        </p:txBody>
      </p:sp>
    </p:spTree>
    <p:extLst>
      <p:ext uri="{BB962C8B-B14F-4D97-AF65-F5344CB8AC3E}">
        <p14:creationId xmlns:p14="http://schemas.microsoft.com/office/powerpoint/2010/main" val="569060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A0A8-61C1-44F0-921B-182101CE364C}"/>
              </a:ext>
            </a:extLst>
          </p:cNvPr>
          <p:cNvSpPr>
            <a:spLocks noGrp="1"/>
          </p:cNvSpPr>
          <p:nvPr>
            <p:ph type="title"/>
          </p:nvPr>
        </p:nvSpPr>
        <p:spPr>
          <a:xfrm>
            <a:off x="3899451" y="115610"/>
            <a:ext cx="8292549" cy="759033"/>
          </a:xfrm>
        </p:spPr>
        <p:txBody>
          <a:bodyPr>
            <a:normAutofit/>
          </a:bodyPr>
          <a:lstStyle/>
          <a:p>
            <a:pPr algn="ctr"/>
            <a:r>
              <a:rPr lang="en-US" sz="4800" b="1" dirty="0" smtClean="0">
                <a:solidFill>
                  <a:srgbClr val="1D7AD2"/>
                </a:solidFill>
                <a:latin typeface="+mn-lt"/>
              </a:rPr>
              <a:t>160D-1110 (a)(3)</a:t>
            </a:r>
            <a:r>
              <a:rPr lang="en-US" sz="3200" b="1" dirty="0" smtClean="0">
                <a:solidFill>
                  <a:srgbClr val="7030A0"/>
                </a:solidFill>
                <a:latin typeface="+mn-lt"/>
              </a:rPr>
              <a:t>(Mechanical)</a:t>
            </a:r>
            <a:endParaRPr lang="en-US" sz="4800" b="1" dirty="0">
              <a:solidFill>
                <a:srgbClr val="1D7AD2"/>
              </a:solidFill>
              <a:latin typeface="+mn-lt"/>
            </a:endParaRPr>
          </a:p>
        </p:txBody>
      </p:sp>
      <p:sp>
        <p:nvSpPr>
          <p:cNvPr id="3" name="Content Placeholder 2">
            <a:extLst>
              <a:ext uri="{FF2B5EF4-FFF2-40B4-BE49-F238E27FC236}">
                <a16:creationId xmlns:a16="http://schemas.microsoft.com/office/drawing/2014/main" id="{A097A524-1FD3-4357-90E3-25C65CA106E3}"/>
              </a:ext>
            </a:extLst>
          </p:cNvPr>
          <p:cNvSpPr>
            <a:spLocks noGrp="1"/>
          </p:cNvSpPr>
          <p:nvPr>
            <p:ph idx="1"/>
          </p:nvPr>
        </p:nvSpPr>
        <p:spPr>
          <a:xfrm>
            <a:off x="400877" y="1348547"/>
            <a:ext cx="11565835" cy="5145018"/>
          </a:xfrm>
        </p:spPr>
        <p:txBody>
          <a:bodyPr>
            <a:normAutofit/>
          </a:bodyPr>
          <a:lstStyle/>
          <a:p>
            <a:r>
              <a:rPr lang="en-US" dirty="0" smtClean="0"/>
              <a:t>(3)The </a:t>
            </a:r>
            <a:r>
              <a:rPr lang="en-US" dirty="0"/>
              <a:t>installation, extension, alteration, or general repair of any heating or cooling equipment </a:t>
            </a:r>
            <a:r>
              <a:rPr lang="en-US" dirty="0" smtClean="0"/>
              <a:t>system</a:t>
            </a:r>
          </a:p>
          <a:p>
            <a:endParaRPr lang="en-US" sz="3200" dirty="0">
              <a:solidFill>
                <a:schemeClr val="tx1">
                  <a:lumMod val="50000"/>
                  <a:lumOff val="50000"/>
                </a:schemeClr>
              </a:solidFill>
            </a:endParaRPr>
          </a:p>
          <a:p>
            <a:r>
              <a:rPr lang="en-US" sz="3200" dirty="0" smtClean="0">
                <a:solidFill>
                  <a:srgbClr val="7030A0"/>
                </a:solidFill>
              </a:rPr>
              <a:t>All work (mechanical) requires a permit !! </a:t>
            </a:r>
            <a:r>
              <a:rPr lang="en-US" sz="3200" dirty="0" smtClean="0">
                <a:solidFill>
                  <a:srgbClr val="7030A0"/>
                </a:solidFill>
              </a:rPr>
              <a:t>This is even doubled down in 160D-1110 (c)(3)</a:t>
            </a:r>
          </a:p>
          <a:p>
            <a:endParaRPr lang="en-US" sz="3200" dirty="0">
              <a:solidFill>
                <a:srgbClr val="7030A0"/>
              </a:solidFill>
            </a:endParaRPr>
          </a:p>
          <a:p>
            <a:r>
              <a:rPr lang="en-US" dirty="0"/>
              <a:t>(3)The addition, replacement, or change in the design of heating, air-conditioning, or electrical wiring, devices, appliances, or equipment, other than like-kind replacement of electrical devices and lighting fixtures.</a:t>
            </a:r>
            <a:endParaRPr lang="en-US" sz="3200" dirty="0">
              <a:solidFill>
                <a:srgbClr val="7030A0"/>
              </a:solidFill>
            </a:endParaRPr>
          </a:p>
        </p:txBody>
      </p:sp>
    </p:spTree>
    <p:extLst>
      <p:ext uri="{BB962C8B-B14F-4D97-AF65-F5344CB8AC3E}">
        <p14:creationId xmlns:p14="http://schemas.microsoft.com/office/powerpoint/2010/main" val="1937398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A0A8-61C1-44F0-921B-182101CE364C}"/>
              </a:ext>
            </a:extLst>
          </p:cNvPr>
          <p:cNvSpPr>
            <a:spLocks noGrp="1"/>
          </p:cNvSpPr>
          <p:nvPr>
            <p:ph type="title"/>
          </p:nvPr>
        </p:nvSpPr>
        <p:spPr>
          <a:xfrm>
            <a:off x="3899451" y="115610"/>
            <a:ext cx="8292549" cy="759033"/>
          </a:xfrm>
        </p:spPr>
        <p:txBody>
          <a:bodyPr>
            <a:normAutofit/>
          </a:bodyPr>
          <a:lstStyle/>
          <a:p>
            <a:pPr algn="ctr"/>
            <a:r>
              <a:rPr lang="en-US" sz="4800" b="1" dirty="0" smtClean="0">
                <a:solidFill>
                  <a:srgbClr val="1D7AD2"/>
                </a:solidFill>
                <a:latin typeface="+mn-lt"/>
              </a:rPr>
              <a:t>160D-1110 (a)(4)</a:t>
            </a:r>
            <a:r>
              <a:rPr lang="en-US" sz="3200" dirty="0" smtClean="0">
                <a:solidFill>
                  <a:srgbClr val="7030A0"/>
                </a:solidFill>
                <a:latin typeface="+mn-lt"/>
              </a:rPr>
              <a:t>(Electrical)</a:t>
            </a:r>
            <a:endParaRPr lang="en-US" sz="4800" b="1" dirty="0">
              <a:solidFill>
                <a:srgbClr val="1D7AD2"/>
              </a:solidFill>
              <a:latin typeface="+mn-lt"/>
            </a:endParaRPr>
          </a:p>
        </p:txBody>
      </p:sp>
      <p:sp>
        <p:nvSpPr>
          <p:cNvPr id="3" name="Content Placeholder 2">
            <a:extLst>
              <a:ext uri="{FF2B5EF4-FFF2-40B4-BE49-F238E27FC236}">
                <a16:creationId xmlns:a16="http://schemas.microsoft.com/office/drawing/2014/main" id="{A097A524-1FD3-4357-90E3-25C65CA106E3}"/>
              </a:ext>
            </a:extLst>
          </p:cNvPr>
          <p:cNvSpPr>
            <a:spLocks noGrp="1"/>
          </p:cNvSpPr>
          <p:nvPr>
            <p:ph idx="1"/>
          </p:nvPr>
        </p:nvSpPr>
        <p:spPr>
          <a:xfrm>
            <a:off x="400877" y="1348547"/>
            <a:ext cx="11565835" cy="5145018"/>
          </a:xfrm>
        </p:spPr>
        <p:txBody>
          <a:bodyPr>
            <a:normAutofit/>
          </a:bodyPr>
          <a:lstStyle/>
          <a:p>
            <a:r>
              <a:rPr lang="en-US" sz="2400" dirty="0"/>
              <a:t>(4)The installation, extension, alteration, or general repair of any electrical wiring, devices, appliances, or equipment, </a:t>
            </a:r>
            <a:r>
              <a:rPr lang="en-US" sz="2400" b="1" u="sng" dirty="0">
                <a:effectLst>
                  <a:outerShdw blurRad="38100" dist="38100" dir="2700000" algn="tl">
                    <a:srgbClr val="000000">
                      <a:alpha val="43137"/>
                    </a:srgbClr>
                  </a:outerShdw>
                </a:effectLst>
              </a:rPr>
              <a:t>except</a:t>
            </a:r>
            <a:r>
              <a:rPr lang="en-US" sz="2400" dirty="0"/>
              <a:t> that in any </a:t>
            </a:r>
            <a:r>
              <a:rPr lang="en-US" sz="2400" u="sng" dirty="0">
                <a:effectLst>
                  <a:outerShdw blurRad="38100" dist="38100" dir="2700000" algn="tl">
                    <a:srgbClr val="000000">
                      <a:alpha val="43137"/>
                    </a:srgbClr>
                  </a:outerShdw>
                </a:effectLst>
              </a:rPr>
              <a:t>one-or two-family dwelling </a:t>
            </a:r>
            <a:r>
              <a:rPr lang="en-US" sz="2400" dirty="0"/>
              <a:t>unit a </a:t>
            </a:r>
            <a:r>
              <a:rPr lang="en-US" sz="2400" i="1" u="sng" dirty="0"/>
              <a:t>permit is not required for repair or replacement of electrical lighting fixtures or devices</a:t>
            </a:r>
            <a:r>
              <a:rPr lang="en-US" sz="2400" i="1" u="sng" dirty="0" smtClean="0"/>
              <a:t>, such </a:t>
            </a:r>
            <a:r>
              <a:rPr lang="en-US" sz="2400" i="1" u="sng" dirty="0"/>
              <a:t>as receptacles and lighting switches</a:t>
            </a:r>
            <a:r>
              <a:rPr lang="en-US" sz="2400" dirty="0"/>
              <a:t>, or for the connection of an existing branch circuit to an electric water heater that is being replaced if </a:t>
            </a:r>
            <a:r>
              <a:rPr lang="en-US" sz="2400" b="1" i="1" u="sng" dirty="0">
                <a:effectLst>
                  <a:outerShdw blurRad="38100" dist="38100" dir="2700000" algn="tl">
                    <a:srgbClr val="000000">
                      <a:alpha val="43137"/>
                    </a:srgbClr>
                  </a:outerShdw>
                </a:effectLst>
              </a:rPr>
              <a:t>all</a:t>
            </a:r>
            <a:r>
              <a:rPr lang="en-US" sz="2400" dirty="0"/>
              <a:t> of the following requirements are met</a:t>
            </a:r>
            <a:r>
              <a:rPr lang="en-US" sz="2400" dirty="0" smtClean="0"/>
              <a:t>:</a:t>
            </a:r>
          </a:p>
          <a:p>
            <a:r>
              <a:rPr lang="en-US" sz="2400" dirty="0" smtClean="0"/>
              <a:t>a. With </a:t>
            </a:r>
            <a:r>
              <a:rPr lang="en-US" sz="2400" dirty="0"/>
              <a:t>respect to electric water heaters, the replacement water heater is placed in the same location and is of the same or less capacity and electrical rating as the original</a:t>
            </a:r>
            <a:r>
              <a:rPr lang="en-US" sz="2400" dirty="0" smtClean="0"/>
              <a:t>.</a:t>
            </a:r>
          </a:p>
          <a:p>
            <a:r>
              <a:rPr lang="en-US" sz="2400" dirty="0" smtClean="0"/>
              <a:t>b. With </a:t>
            </a:r>
            <a:r>
              <a:rPr lang="en-US" sz="2400" dirty="0"/>
              <a:t>respect to electrical lighting fixtures and devices, the replacement is with a fixture or device having the same voltage and the </a:t>
            </a:r>
            <a:r>
              <a:rPr lang="en-US" sz="2400" dirty="0" smtClean="0"/>
              <a:t>same or </a:t>
            </a:r>
            <a:r>
              <a:rPr lang="en-US" sz="2400" dirty="0"/>
              <a:t>less amperage</a:t>
            </a:r>
            <a:r>
              <a:rPr lang="en-US" sz="2400" dirty="0" smtClean="0"/>
              <a:t>.</a:t>
            </a:r>
          </a:p>
          <a:p>
            <a:r>
              <a:rPr lang="en-US" sz="2400" dirty="0" smtClean="0"/>
              <a:t>c. The work is performed by a person licensed under G.S.87-43.</a:t>
            </a:r>
          </a:p>
          <a:p>
            <a:r>
              <a:rPr lang="en-US" sz="2400" dirty="0" smtClean="0"/>
              <a:t>d. The </a:t>
            </a:r>
            <a:r>
              <a:rPr lang="en-US" sz="2400" dirty="0"/>
              <a:t>repair or replacement installation meets the current edition of the State Building Code, including the State Electrical </a:t>
            </a:r>
            <a:r>
              <a:rPr lang="en-US" sz="2400" dirty="0" smtClean="0"/>
              <a:t>Code.</a:t>
            </a:r>
            <a:endParaRPr lang="en-US" sz="2400" dirty="0">
              <a:solidFill>
                <a:schemeClr val="tx1">
                  <a:lumMod val="50000"/>
                  <a:lumOff val="50000"/>
                </a:schemeClr>
              </a:solidFill>
            </a:endParaRPr>
          </a:p>
        </p:txBody>
      </p:sp>
    </p:spTree>
    <p:extLst>
      <p:ext uri="{BB962C8B-B14F-4D97-AF65-F5344CB8AC3E}">
        <p14:creationId xmlns:p14="http://schemas.microsoft.com/office/powerpoint/2010/main" val="51388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0000"/>
                                      </p:to>
                                    </p:animClr>
                                  </p:childTnLst>
                                </p:cTn>
                              </p:par>
                              <p:par>
                                <p:cTn id="7" presetID="3" presetClass="emph" presetSubtype="2" fill="hold" nodeType="withEffect">
                                  <p:stCondLst>
                                    <p:cond delay="0"/>
                                  </p:stCondLst>
                                  <p:childTnLst>
                                    <p:animClr clrSpc="rgb" dir="cw">
                                      <p:cBhvr override="childStyle">
                                        <p:cTn id="8" dur="2000" fill="hold"/>
                                        <p:tgtEl>
                                          <p:spTgt spid="3">
                                            <p:txEl>
                                              <p:pRg st="1" end="1"/>
                                            </p:txEl>
                                          </p:spTgt>
                                        </p:tgtEl>
                                        <p:attrNameLst>
                                          <p:attrName>style.color</p:attrName>
                                        </p:attrNameLst>
                                      </p:cBhvr>
                                      <p:to>
                                        <a:srgbClr val="FF0000"/>
                                      </p:to>
                                    </p:animClr>
                                  </p:childTnLst>
                                </p:cTn>
                              </p:par>
                              <p:par>
                                <p:cTn id="9" presetID="3" presetClass="emph" presetSubtype="2" fill="hold" nodeType="withEffect">
                                  <p:stCondLst>
                                    <p:cond delay="0"/>
                                  </p:stCondLst>
                                  <p:childTnLst>
                                    <p:animClr clrSpc="rgb" dir="cw">
                                      <p:cBhvr override="childStyle">
                                        <p:cTn id="10" dur="2000" fill="hold"/>
                                        <p:tgtEl>
                                          <p:spTgt spid="3">
                                            <p:txEl>
                                              <p:pRg st="3" end="3"/>
                                            </p:txEl>
                                          </p:spTgt>
                                        </p:tgtEl>
                                        <p:attrNameLst>
                                          <p:attrName>style.color</p:attrName>
                                        </p:attrNameLst>
                                      </p:cBhvr>
                                      <p:to>
                                        <a:srgbClr val="FF0000"/>
                                      </p:to>
                                    </p:animClr>
                                  </p:childTnLst>
                                </p:cTn>
                              </p:par>
                              <p:par>
                                <p:cTn id="11" presetID="3" presetClass="emph" presetSubtype="2" fill="hold" nodeType="withEffect">
                                  <p:stCondLst>
                                    <p:cond delay="0"/>
                                  </p:stCondLst>
                                  <p:childTnLst>
                                    <p:animClr clrSpc="rgb" dir="cw">
                                      <p:cBhvr override="childStyle">
                                        <p:cTn id="12" dur="2000" fill="hold"/>
                                        <p:tgtEl>
                                          <p:spTgt spid="3">
                                            <p:txEl>
                                              <p:pRg st="4" end="4"/>
                                            </p:txEl>
                                          </p:spTgt>
                                        </p:tgtEl>
                                        <p:attrNameLst>
                                          <p:attrName>style.color</p:attrName>
                                        </p:attrNameLst>
                                      </p:cBhvr>
                                      <p:to>
                                        <a:srgbClr val="FF0000"/>
                                      </p:to>
                                    </p:animClr>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2000" fill="hold"/>
                                        <p:tgtEl>
                                          <p:spTgt spid="3">
                                            <p:txEl>
                                              <p:pRg st="0" end="0"/>
                                            </p:txEl>
                                          </p:spTgt>
                                        </p:tgtEl>
                                        <p:attrNameLst>
                                          <p:attrName>style.color</p:attrName>
                                        </p:attrNameLst>
                                      </p:cBhvr>
                                      <p:to>
                                        <a:schemeClr val="accent2"/>
                                      </p:to>
                                    </p:animClr>
                                  </p:childTnLst>
                                </p:cTn>
                              </p:par>
                              <p:par>
                                <p:cTn id="17" presetID="3" presetClass="emph" presetSubtype="2" fill="hold" nodeType="withEffect">
                                  <p:stCondLst>
                                    <p:cond delay="0"/>
                                  </p:stCondLst>
                                  <p:childTnLst>
                                    <p:animClr clrSpc="rgb" dir="cw">
                                      <p:cBhvr override="childStyle">
                                        <p:cTn id="18" dur="2000" fill="hold"/>
                                        <p:tgtEl>
                                          <p:spTgt spid="3">
                                            <p:txEl>
                                              <p:pRg st="2" end="2"/>
                                            </p:txEl>
                                          </p:spTgt>
                                        </p:tgtEl>
                                        <p:attrNameLst>
                                          <p:attrName>style.color</p:attrName>
                                        </p:attrNameLst>
                                      </p:cBhvr>
                                      <p:to>
                                        <a:schemeClr val="accent2"/>
                                      </p:to>
                                    </p:animClr>
                                  </p:childTnLst>
                                </p:cTn>
                              </p:par>
                              <p:par>
                                <p:cTn id="19" presetID="3" presetClass="emph" presetSubtype="2" fill="hold" nodeType="withEffect">
                                  <p:stCondLst>
                                    <p:cond delay="0"/>
                                  </p:stCondLst>
                                  <p:childTnLst>
                                    <p:animClr clrSpc="rgb" dir="cw">
                                      <p:cBhvr override="childStyle">
                                        <p:cTn id="20" dur="2000" fill="hold"/>
                                        <p:tgtEl>
                                          <p:spTgt spid="3">
                                            <p:txEl>
                                              <p:pRg st="3" end="3"/>
                                            </p:txEl>
                                          </p:spTgt>
                                        </p:tgtEl>
                                        <p:attrNameLst>
                                          <p:attrName>style.color</p:attrName>
                                        </p:attrNameLst>
                                      </p:cBhvr>
                                      <p:to>
                                        <a:schemeClr val="accent2"/>
                                      </p:to>
                                    </p:animClr>
                                  </p:childTnLst>
                                </p:cTn>
                              </p:par>
                              <p:par>
                                <p:cTn id="21" presetID="3" presetClass="emph" presetSubtype="2" fill="hold" nodeType="withEffect">
                                  <p:stCondLst>
                                    <p:cond delay="0"/>
                                  </p:stCondLst>
                                  <p:childTnLst>
                                    <p:animClr clrSpc="rgb" dir="cw">
                                      <p:cBhvr override="childStyle">
                                        <p:cTn id="22" dur="2000" fill="hold"/>
                                        <p:tgtEl>
                                          <p:spTgt spid="3">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A0A8-61C1-44F0-921B-182101CE364C}"/>
              </a:ext>
            </a:extLst>
          </p:cNvPr>
          <p:cNvSpPr>
            <a:spLocks noGrp="1"/>
          </p:cNvSpPr>
          <p:nvPr>
            <p:ph type="title"/>
          </p:nvPr>
        </p:nvSpPr>
        <p:spPr>
          <a:xfrm>
            <a:off x="3899451" y="115610"/>
            <a:ext cx="8292549" cy="759033"/>
          </a:xfrm>
        </p:spPr>
        <p:txBody>
          <a:bodyPr>
            <a:normAutofit/>
          </a:bodyPr>
          <a:lstStyle/>
          <a:p>
            <a:pPr algn="ctr"/>
            <a:r>
              <a:rPr lang="en-US" sz="4800" b="1" dirty="0" smtClean="0">
                <a:solidFill>
                  <a:srgbClr val="1D7AD2"/>
                </a:solidFill>
                <a:latin typeface="+mn-lt"/>
              </a:rPr>
              <a:t>160D-1110 (a)(4) </a:t>
            </a:r>
            <a:endParaRPr lang="en-US" sz="4800" b="1" dirty="0">
              <a:solidFill>
                <a:srgbClr val="1D7AD2"/>
              </a:solidFill>
              <a:latin typeface="+mn-lt"/>
            </a:endParaRPr>
          </a:p>
        </p:txBody>
      </p:sp>
      <p:sp>
        <p:nvSpPr>
          <p:cNvPr id="3" name="Content Placeholder 2">
            <a:extLst>
              <a:ext uri="{FF2B5EF4-FFF2-40B4-BE49-F238E27FC236}">
                <a16:creationId xmlns:a16="http://schemas.microsoft.com/office/drawing/2014/main" id="{A097A524-1FD3-4357-90E3-25C65CA106E3}"/>
              </a:ext>
            </a:extLst>
          </p:cNvPr>
          <p:cNvSpPr>
            <a:spLocks noGrp="1"/>
          </p:cNvSpPr>
          <p:nvPr>
            <p:ph idx="1"/>
          </p:nvPr>
        </p:nvSpPr>
        <p:spPr>
          <a:xfrm>
            <a:off x="400877" y="1348547"/>
            <a:ext cx="11565835" cy="5145018"/>
          </a:xfrm>
        </p:spPr>
        <p:txBody>
          <a:bodyPr>
            <a:normAutofit/>
          </a:bodyPr>
          <a:lstStyle/>
          <a:p>
            <a:r>
              <a:rPr lang="en-US" dirty="0"/>
              <a:t>However, a building permit is not required for the installation, maintenance, or replacement of any load control device or equipment by an electric power supplier, as defined in G.S.62-133.8, or an electrical contractor contracted by the electric power supplier, so long as the work is subject to supervision by an electrical contractor licensed under Article 4 of Chapter 87 of the General Statutes. The electric power supplier shall provide such installation, maintenance, or replacement in accordance with (</a:t>
            </a:r>
            <a:r>
              <a:rPr lang="en-US" dirty="0" err="1"/>
              <a:t>i</a:t>
            </a:r>
            <a:r>
              <a:rPr lang="en-US" dirty="0"/>
              <a:t>) an activity or program ordered, authorized, or approved by the North Carolina Utilities Commission pursuant to G.S.62-133.8 or G.S.62-133.9 or (ii) a similar program undertaken by a municipal electric service provider, whether the installation, modification, or replacement is made before or after the point of delivery of electric service to the customer. The exemption under this subsection applies to all existing </a:t>
            </a:r>
            <a:r>
              <a:rPr lang="en-US" dirty="0" smtClean="0"/>
              <a:t>installations. </a:t>
            </a:r>
            <a:r>
              <a:rPr lang="en-US" dirty="0" smtClean="0">
                <a:solidFill>
                  <a:srgbClr val="7030A0"/>
                </a:solidFill>
              </a:rPr>
              <a:t>UTILITIES !!!!</a:t>
            </a:r>
            <a:endParaRPr lang="en-US" sz="3200" dirty="0">
              <a:solidFill>
                <a:schemeClr val="tx1">
                  <a:lumMod val="50000"/>
                  <a:lumOff val="50000"/>
                </a:schemeClr>
              </a:solidFill>
            </a:endParaRPr>
          </a:p>
        </p:txBody>
      </p:sp>
    </p:spTree>
    <p:extLst>
      <p:ext uri="{BB962C8B-B14F-4D97-AF65-F5344CB8AC3E}">
        <p14:creationId xmlns:p14="http://schemas.microsoft.com/office/powerpoint/2010/main" val="2518817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A0A8-61C1-44F0-921B-182101CE364C}"/>
              </a:ext>
            </a:extLst>
          </p:cNvPr>
          <p:cNvSpPr>
            <a:spLocks noGrp="1"/>
          </p:cNvSpPr>
          <p:nvPr>
            <p:ph type="title"/>
          </p:nvPr>
        </p:nvSpPr>
        <p:spPr>
          <a:xfrm>
            <a:off x="3899451" y="115610"/>
            <a:ext cx="8292549" cy="759033"/>
          </a:xfrm>
        </p:spPr>
        <p:txBody>
          <a:bodyPr>
            <a:normAutofit/>
          </a:bodyPr>
          <a:lstStyle/>
          <a:p>
            <a:pPr algn="ctr"/>
            <a:r>
              <a:rPr lang="en-US" sz="4800" b="1" dirty="0" smtClean="0">
                <a:solidFill>
                  <a:srgbClr val="1D7AD2"/>
                </a:solidFill>
                <a:latin typeface="+mn-lt"/>
              </a:rPr>
              <a:t>160D-1110 (C)</a:t>
            </a:r>
            <a:endParaRPr lang="en-US" sz="4800" b="1" dirty="0">
              <a:solidFill>
                <a:srgbClr val="1D7AD2"/>
              </a:solidFill>
              <a:latin typeface="+mn-lt"/>
            </a:endParaRPr>
          </a:p>
        </p:txBody>
      </p:sp>
      <p:sp>
        <p:nvSpPr>
          <p:cNvPr id="3" name="Content Placeholder 2">
            <a:extLst>
              <a:ext uri="{FF2B5EF4-FFF2-40B4-BE49-F238E27FC236}">
                <a16:creationId xmlns:a16="http://schemas.microsoft.com/office/drawing/2014/main" id="{A097A524-1FD3-4357-90E3-25C65CA106E3}"/>
              </a:ext>
            </a:extLst>
          </p:cNvPr>
          <p:cNvSpPr>
            <a:spLocks noGrp="1"/>
          </p:cNvSpPr>
          <p:nvPr>
            <p:ph idx="1"/>
          </p:nvPr>
        </p:nvSpPr>
        <p:spPr>
          <a:xfrm>
            <a:off x="400877" y="1348547"/>
            <a:ext cx="11565835" cy="5145018"/>
          </a:xfrm>
        </p:spPr>
        <p:txBody>
          <a:bodyPr>
            <a:normAutofit/>
          </a:bodyPr>
          <a:lstStyle/>
          <a:p>
            <a:pPr marL="0" indent="0">
              <a:buNone/>
            </a:pPr>
            <a:r>
              <a:rPr lang="en-US" sz="1800" dirty="0"/>
              <a:t>(c)No permit issued under Article 9 or 9C of Chapter 143 of the General Statutes is required for any construction, installation, repair, replacement, or alteration performed in accordance with the current edition of the North Carolina State Building Code costing </a:t>
            </a:r>
            <a:r>
              <a:rPr lang="en-US" sz="1800" dirty="0" smtClean="0"/>
              <a:t>forty </a:t>
            </a:r>
            <a:r>
              <a:rPr lang="en-US" sz="1800" dirty="0"/>
              <a:t>thousand dollars </a:t>
            </a:r>
            <a:r>
              <a:rPr lang="en-US" sz="1800" dirty="0" smtClean="0"/>
              <a:t>($40,000</a:t>
            </a:r>
            <a:r>
              <a:rPr lang="en-US" sz="1800" dirty="0"/>
              <a:t>) or less in any single-family residence, farm building, or commercial building </a:t>
            </a:r>
            <a:r>
              <a:rPr lang="en-US" sz="1800" b="1" i="1" u="sng" dirty="0">
                <a:effectLst>
                  <a:outerShdw blurRad="38100" dist="38100" dir="2700000" algn="tl">
                    <a:srgbClr val="000000">
                      <a:alpha val="43137"/>
                    </a:srgbClr>
                  </a:outerShdw>
                </a:effectLst>
              </a:rPr>
              <a:t>unless</a:t>
            </a:r>
            <a:r>
              <a:rPr lang="en-US" sz="1800" dirty="0"/>
              <a:t> the work involves any of the following</a:t>
            </a:r>
            <a:r>
              <a:rPr lang="en-US" sz="1800" dirty="0" smtClean="0"/>
              <a:t>:</a:t>
            </a:r>
          </a:p>
          <a:p>
            <a:pPr marL="0" indent="0">
              <a:buNone/>
            </a:pPr>
            <a:r>
              <a:rPr lang="en-US" sz="1800" dirty="0" smtClean="0"/>
              <a:t>(</a:t>
            </a:r>
            <a:r>
              <a:rPr lang="en-US" sz="1800" dirty="0"/>
              <a:t>1)The addition, repair, or replacement of load-bearing structures. However, no permit is required for replacement of windows, doors, exterior siding, or the pickets, railings, stair treads, and decking of porches and exterior decks that otherwise meet the requirements of this subsection</a:t>
            </a:r>
            <a:r>
              <a:rPr lang="en-US" sz="1800" dirty="0" smtClean="0"/>
              <a:t>. </a:t>
            </a:r>
          </a:p>
          <a:p>
            <a:pPr marL="0" indent="0">
              <a:buNone/>
            </a:pPr>
            <a:r>
              <a:rPr lang="en-US" sz="1800" dirty="0" smtClean="0"/>
              <a:t>(</a:t>
            </a:r>
            <a:r>
              <a:rPr lang="en-US" sz="1800" dirty="0"/>
              <a:t>2)The addition or change in the design of plumbing. However, no permit is required for replacements otherwise meeting the requirements of this subsection that do not change size or capacity</a:t>
            </a:r>
            <a:r>
              <a:rPr lang="en-US" sz="1800" dirty="0" smtClean="0"/>
              <a:t>.  </a:t>
            </a:r>
          </a:p>
          <a:p>
            <a:pPr marL="0" indent="0">
              <a:buNone/>
            </a:pPr>
            <a:r>
              <a:rPr lang="en-US" sz="1800" dirty="0" smtClean="0"/>
              <a:t>(</a:t>
            </a:r>
            <a:r>
              <a:rPr lang="en-US" sz="1800" dirty="0"/>
              <a:t>3)The addition, replacement, or change in the design of heating, air-conditioning, or electrical wiring, devices, appliances, or equipment, other than like-kind replacement of electrical devices and lighting fixtures</a:t>
            </a:r>
            <a:r>
              <a:rPr lang="en-US" sz="1800" dirty="0" smtClean="0"/>
              <a:t>.  </a:t>
            </a:r>
          </a:p>
          <a:p>
            <a:pPr marL="0" indent="0">
              <a:buNone/>
            </a:pPr>
            <a:r>
              <a:rPr lang="en-US" sz="1800" dirty="0" smtClean="0"/>
              <a:t>(</a:t>
            </a:r>
            <a:r>
              <a:rPr lang="en-US" sz="1800" dirty="0"/>
              <a:t>4)The use of materials not permitted by the North Carolina State Building Code</a:t>
            </a:r>
            <a:r>
              <a:rPr lang="en-US" sz="1800" dirty="0" smtClean="0"/>
              <a:t>.</a:t>
            </a:r>
          </a:p>
          <a:p>
            <a:pPr marL="0" indent="0">
              <a:buNone/>
            </a:pPr>
            <a:r>
              <a:rPr lang="en-US" sz="1800" dirty="0" smtClean="0"/>
              <a:t>(</a:t>
            </a:r>
            <a:r>
              <a:rPr lang="en-US" sz="1800" dirty="0"/>
              <a:t>5)The addition (excluding replacement) of roofing</a:t>
            </a:r>
            <a:r>
              <a:rPr lang="en-US" sz="1800" dirty="0" smtClean="0"/>
              <a:t>.</a:t>
            </a:r>
          </a:p>
          <a:p>
            <a:pPr marL="0" indent="0">
              <a:buNone/>
            </a:pPr>
            <a:r>
              <a:rPr lang="en-US" sz="1800" dirty="0" smtClean="0"/>
              <a:t>(</a:t>
            </a:r>
            <a:r>
              <a:rPr lang="en-US" sz="1800" dirty="0"/>
              <a:t>6)Any changes to which the North Carolina Fire Prevention Code applies.</a:t>
            </a:r>
            <a:endParaRPr lang="en-US" sz="1800" dirty="0">
              <a:solidFill>
                <a:schemeClr val="tx1">
                  <a:lumMod val="50000"/>
                  <a:lumOff val="50000"/>
                </a:schemeClr>
              </a:solidFill>
            </a:endParaRPr>
          </a:p>
        </p:txBody>
      </p:sp>
      <p:pic>
        <p:nvPicPr>
          <p:cNvPr id="4" name="Picture 3" descr="File:Check green icon.svg - Wikimedia Commons"/>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59361" y="2998839"/>
            <a:ext cx="430161" cy="275303"/>
          </a:xfrm>
          <a:prstGeom prst="rect">
            <a:avLst/>
          </a:prstGeom>
        </p:spPr>
      </p:pic>
      <p:pic>
        <p:nvPicPr>
          <p:cNvPr id="5" name="Picture 4" descr="File:Check green icon.svg - Wikimedia Commons"/>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63580" y="3564194"/>
            <a:ext cx="430161" cy="275303"/>
          </a:xfrm>
          <a:prstGeom prst="rect">
            <a:avLst/>
          </a:prstGeom>
        </p:spPr>
      </p:pic>
      <p:pic>
        <p:nvPicPr>
          <p:cNvPr id="6" name="Picture 5" descr="File:Check green icon.svg - Wikimedia Commons"/>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856407" y="4222955"/>
            <a:ext cx="430161" cy="275303"/>
          </a:xfrm>
          <a:prstGeom prst="rect">
            <a:avLst/>
          </a:prstGeom>
        </p:spPr>
      </p:pic>
    </p:spTree>
    <p:extLst>
      <p:ext uri="{BB962C8B-B14F-4D97-AF65-F5344CB8AC3E}">
        <p14:creationId xmlns:p14="http://schemas.microsoft.com/office/powerpoint/2010/main" val="283082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4000" fill="hold"/>
                                        <p:tgtEl>
                                          <p:spTgt spid="3">
                                            <p:txEl>
                                              <p:pRg st="4" end="4"/>
                                            </p:txEl>
                                          </p:spTgt>
                                        </p:tgtEl>
                                        <p:attrNameLst>
                                          <p:attrName>style.color</p:attrName>
                                        </p:attrNameLst>
                                      </p:cBhvr>
                                      <p:to>
                                        <a:srgbClr val="FF0000"/>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2000" fill="hold"/>
                                        <p:tgtEl>
                                          <p:spTgt spid="3">
                                            <p:txEl>
                                              <p:pRg st="5" end="5"/>
                                            </p:txEl>
                                          </p:spTgt>
                                        </p:tgtEl>
                                        <p:attrNameLst>
                                          <p:attrName>style.color</p:attrName>
                                        </p:attrNameLst>
                                      </p:cBhvr>
                                      <p:to>
                                        <a:srgbClr val="FF0000"/>
                                      </p:to>
                                    </p:animClr>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2000" fill="hold"/>
                                        <p:tgtEl>
                                          <p:spTgt spid="3">
                                            <p:txEl>
                                              <p:pRg st="6" end="6"/>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A0A8-61C1-44F0-921B-182101CE364C}"/>
              </a:ext>
            </a:extLst>
          </p:cNvPr>
          <p:cNvSpPr>
            <a:spLocks noGrp="1"/>
          </p:cNvSpPr>
          <p:nvPr>
            <p:ph type="title"/>
          </p:nvPr>
        </p:nvSpPr>
        <p:spPr>
          <a:xfrm>
            <a:off x="3899451" y="115610"/>
            <a:ext cx="8292549" cy="759033"/>
          </a:xfrm>
        </p:spPr>
        <p:txBody>
          <a:bodyPr>
            <a:normAutofit/>
          </a:bodyPr>
          <a:lstStyle/>
          <a:p>
            <a:pPr algn="ctr"/>
            <a:r>
              <a:rPr lang="en-US" sz="4800" b="1" dirty="0" smtClean="0">
                <a:solidFill>
                  <a:srgbClr val="1D7AD2"/>
                </a:solidFill>
                <a:latin typeface="+mn-lt"/>
              </a:rPr>
              <a:t>160D-1110 (d) </a:t>
            </a:r>
            <a:r>
              <a:rPr lang="en-US" sz="3200" dirty="0" smtClean="0">
                <a:solidFill>
                  <a:srgbClr val="7030A0"/>
                </a:solidFill>
                <a:latin typeface="+mn-lt"/>
              </a:rPr>
              <a:t>(Multi-Trade)</a:t>
            </a:r>
            <a:endParaRPr lang="en-US" sz="4800" b="1" dirty="0">
              <a:solidFill>
                <a:srgbClr val="1D7AD2"/>
              </a:solidFill>
              <a:latin typeface="+mn-lt"/>
            </a:endParaRPr>
          </a:p>
        </p:txBody>
      </p:sp>
      <p:sp>
        <p:nvSpPr>
          <p:cNvPr id="3" name="Content Placeholder 2">
            <a:extLst>
              <a:ext uri="{FF2B5EF4-FFF2-40B4-BE49-F238E27FC236}">
                <a16:creationId xmlns:a16="http://schemas.microsoft.com/office/drawing/2014/main" id="{A097A524-1FD3-4357-90E3-25C65CA106E3}"/>
              </a:ext>
            </a:extLst>
          </p:cNvPr>
          <p:cNvSpPr>
            <a:spLocks noGrp="1"/>
          </p:cNvSpPr>
          <p:nvPr>
            <p:ph idx="1"/>
          </p:nvPr>
        </p:nvSpPr>
        <p:spPr>
          <a:xfrm>
            <a:off x="400877" y="1348547"/>
            <a:ext cx="11565835" cy="5145018"/>
          </a:xfrm>
        </p:spPr>
        <p:txBody>
          <a:bodyPr>
            <a:normAutofit/>
          </a:bodyPr>
          <a:lstStyle/>
          <a:p>
            <a:endParaRPr lang="en-US" dirty="0" smtClean="0"/>
          </a:p>
          <a:p>
            <a:r>
              <a:rPr lang="en-US" dirty="0" smtClean="0"/>
              <a:t>(</a:t>
            </a:r>
            <a:r>
              <a:rPr lang="en-US" dirty="0"/>
              <a:t>d)A local government shall not require more than one building permit for the complete installation or replacement of any natural gas, propane gas, or electrical appliance on an existing structure when the installation or replacement is performed by a person licensed under G.S.87-21 or G.S.87-43. The cost of the building permit for such work </a:t>
            </a:r>
            <a:r>
              <a:rPr lang="en-US" dirty="0" smtClean="0"/>
              <a:t>shall not </a:t>
            </a:r>
            <a:r>
              <a:rPr lang="en-US" dirty="0"/>
              <a:t>exceed the cost of any one individual trade permit issued by that local government, nor shall the local government increase the costs of any fees to offset the loss of revenue caused by this </a:t>
            </a:r>
            <a:r>
              <a:rPr lang="en-US" dirty="0" smtClean="0"/>
              <a:t>provision.</a:t>
            </a:r>
            <a:endParaRPr lang="en-US" sz="3200" dirty="0">
              <a:solidFill>
                <a:schemeClr val="tx1">
                  <a:lumMod val="50000"/>
                  <a:lumOff val="50000"/>
                </a:schemeClr>
              </a:solidFill>
            </a:endParaRPr>
          </a:p>
        </p:txBody>
      </p:sp>
    </p:spTree>
    <p:extLst>
      <p:ext uri="{BB962C8B-B14F-4D97-AF65-F5344CB8AC3E}">
        <p14:creationId xmlns:p14="http://schemas.microsoft.com/office/powerpoint/2010/main" val="260391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A0A8-61C1-44F0-921B-182101CE364C}"/>
              </a:ext>
            </a:extLst>
          </p:cNvPr>
          <p:cNvSpPr>
            <a:spLocks noGrp="1"/>
          </p:cNvSpPr>
          <p:nvPr>
            <p:ph type="title"/>
          </p:nvPr>
        </p:nvSpPr>
        <p:spPr>
          <a:xfrm>
            <a:off x="3899451" y="115610"/>
            <a:ext cx="8292549" cy="759033"/>
          </a:xfrm>
        </p:spPr>
        <p:txBody>
          <a:bodyPr>
            <a:normAutofit/>
          </a:bodyPr>
          <a:lstStyle/>
          <a:p>
            <a:pPr algn="ctr"/>
            <a:r>
              <a:rPr lang="en-US" sz="4800" b="1" dirty="0" smtClean="0">
                <a:solidFill>
                  <a:srgbClr val="1D7AD2"/>
                </a:solidFill>
                <a:latin typeface="+mn-lt"/>
              </a:rPr>
              <a:t>160D-1110 (d)</a:t>
            </a:r>
            <a:endParaRPr lang="en-US" sz="4800" b="1" dirty="0">
              <a:solidFill>
                <a:srgbClr val="1D7AD2"/>
              </a:solidFill>
              <a:latin typeface="+mn-lt"/>
            </a:endParaRPr>
          </a:p>
        </p:txBody>
      </p:sp>
      <p:sp>
        <p:nvSpPr>
          <p:cNvPr id="3" name="Content Placeholder 2">
            <a:extLst>
              <a:ext uri="{FF2B5EF4-FFF2-40B4-BE49-F238E27FC236}">
                <a16:creationId xmlns:a16="http://schemas.microsoft.com/office/drawing/2014/main" id="{A097A524-1FD3-4357-90E3-25C65CA106E3}"/>
              </a:ext>
            </a:extLst>
          </p:cNvPr>
          <p:cNvSpPr>
            <a:spLocks noGrp="1"/>
          </p:cNvSpPr>
          <p:nvPr>
            <p:ph idx="1"/>
          </p:nvPr>
        </p:nvSpPr>
        <p:spPr>
          <a:xfrm>
            <a:off x="400877" y="1348547"/>
            <a:ext cx="11565835" cy="5145018"/>
          </a:xfrm>
        </p:spPr>
        <p:txBody>
          <a:bodyPr>
            <a:normAutofit/>
          </a:bodyPr>
          <a:lstStyle/>
          <a:p>
            <a:r>
              <a:rPr lang="en-US" sz="3200" dirty="0" smtClean="0">
                <a:solidFill>
                  <a:srgbClr val="7030A0"/>
                </a:solidFill>
              </a:rPr>
              <a:t>Note the requirements for this permit:</a:t>
            </a:r>
          </a:p>
          <a:p>
            <a:pPr marL="0" indent="0">
              <a:buNone/>
            </a:pPr>
            <a:endParaRPr lang="en-US" sz="3200" dirty="0" smtClean="0">
              <a:solidFill>
                <a:srgbClr val="7030A0"/>
              </a:solidFill>
            </a:endParaRPr>
          </a:p>
          <a:p>
            <a:pPr marL="514350" indent="-514350">
              <a:buFont typeface="+mj-lt"/>
              <a:buAutoNum type="arabicPeriod"/>
            </a:pPr>
            <a:r>
              <a:rPr lang="en-US" sz="3200" dirty="0" smtClean="0">
                <a:solidFill>
                  <a:srgbClr val="FF0000"/>
                </a:solidFill>
              </a:rPr>
              <a:t>Must be an existing structure (residential or commercial). Does not apply for new construction or additions,</a:t>
            </a:r>
          </a:p>
          <a:p>
            <a:pPr marL="514350" indent="-514350">
              <a:buFont typeface="+mj-lt"/>
              <a:buAutoNum type="arabicPeriod"/>
            </a:pPr>
            <a:r>
              <a:rPr lang="en-US" sz="3200" dirty="0" smtClean="0">
                <a:solidFill>
                  <a:srgbClr val="FF0000"/>
                </a:solidFill>
              </a:rPr>
              <a:t>Must be North Carolina licensed contractors,</a:t>
            </a:r>
          </a:p>
          <a:p>
            <a:pPr marL="514350" indent="-514350">
              <a:buFont typeface="+mj-lt"/>
              <a:buAutoNum type="arabicPeriod"/>
            </a:pPr>
            <a:r>
              <a:rPr lang="en-US" sz="3200" dirty="0" smtClean="0">
                <a:solidFill>
                  <a:srgbClr val="FF0000"/>
                </a:solidFill>
              </a:rPr>
              <a:t>Does </a:t>
            </a:r>
            <a:r>
              <a:rPr lang="en-US" sz="3200" b="1" dirty="0" smtClean="0">
                <a:solidFill>
                  <a:srgbClr val="FF0000"/>
                </a:solidFill>
                <a:effectLst>
                  <a:outerShdw blurRad="38100" dist="38100" dir="2700000" algn="tl">
                    <a:srgbClr val="000000">
                      <a:alpha val="43137"/>
                    </a:srgbClr>
                  </a:outerShdw>
                </a:effectLst>
              </a:rPr>
              <a:t>NOT</a:t>
            </a:r>
            <a:r>
              <a:rPr lang="en-US" sz="3200" dirty="0" smtClean="0">
                <a:solidFill>
                  <a:srgbClr val="FF0000"/>
                </a:solidFill>
              </a:rPr>
              <a:t> have to be a like for like replacement, </a:t>
            </a:r>
          </a:p>
          <a:p>
            <a:pPr marL="514350" indent="-514350">
              <a:buFont typeface="+mj-lt"/>
              <a:buAutoNum type="arabicPeriod"/>
            </a:pPr>
            <a:r>
              <a:rPr lang="en-US" sz="3200" dirty="0" smtClean="0">
                <a:solidFill>
                  <a:srgbClr val="FF0000"/>
                </a:solidFill>
              </a:rPr>
              <a:t>Can be new install on existing structure.</a:t>
            </a:r>
            <a:endParaRPr lang="en-US" sz="3200" dirty="0">
              <a:solidFill>
                <a:srgbClr val="FF0000"/>
              </a:solidFill>
            </a:endParaRPr>
          </a:p>
        </p:txBody>
      </p:sp>
    </p:spTree>
    <p:extLst>
      <p:ext uri="{BB962C8B-B14F-4D97-AF65-F5344CB8AC3E}">
        <p14:creationId xmlns:p14="http://schemas.microsoft.com/office/powerpoint/2010/main" val="263628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A0A8-61C1-44F0-921B-182101CE364C}"/>
              </a:ext>
            </a:extLst>
          </p:cNvPr>
          <p:cNvSpPr>
            <a:spLocks noGrp="1"/>
          </p:cNvSpPr>
          <p:nvPr>
            <p:ph type="title"/>
          </p:nvPr>
        </p:nvSpPr>
        <p:spPr>
          <a:xfrm>
            <a:off x="3899451" y="115610"/>
            <a:ext cx="8292549" cy="759033"/>
          </a:xfrm>
        </p:spPr>
        <p:txBody>
          <a:bodyPr>
            <a:normAutofit/>
          </a:bodyPr>
          <a:lstStyle/>
          <a:p>
            <a:pPr algn="ctr"/>
            <a:r>
              <a:rPr lang="en-US" sz="4800" b="1" dirty="0" smtClean="0">
                <a:solidFill>
                  <a:srgbClr val="1D7AD2"/>
                </a:solidFill>
                <a:latin typeface="+mn-lt"/>
              </a:rPr>
              <a:t>160D-1110 (d)</a:t>
            </a:r>
            <a:endParaRPr lang="en-US" sz="4800" b="1" dirty="0">
              <a:solidFill>
                <a:srgbClr val="1D7AD2"/>
              </a:solidFill>
              <a:latin typeface="+mn-lt"/>
            </a:endParaRPr>
          </a:p>
        </p:txBody>
      </p:sp>
      <p:sp>
        <p:nvSpPr>
          <p:cNvPr id="3" name="Content Placeholder 2">
            <a:extLst>
              <a:ext uri="{FF2B5EF4-FFF2-40B4-BE49-F238E27FC236}">
                <a16:creationId xmlns:a16="http://schemas.microsoft.com/office/drawing/2014/main" id="{A097A524-1FD3-4357-90E3-25C65CA106E3}"/>
              </a:ext>
            </a:extLst>
          </p:cNvPr>
          <p:cNvSpPr>
            <a:spLocks noGrp="1"/>
          </p:cNvSpPr>
          <p:nvPr>
            <p:ph idx="1"/>
          </p:nvPr>
        </p:nvSpPr>
        <p:spPr>
          <a:xfrm>
            <a:off x="400877" y="1348547"/>
            <a:ext cx="11565835" cy="5145018"/>
          </a:xfrm>
        </p:spPr>
        <p:txBody>
          <a:bodyPr>
            <a:normAutofit/>
          </a:bodyPr>
          <a:lstStyle/>
          <a:p>
            <a:r>
              <a:rPr lang="en-US" sz="3200" dirty="0" smtClean="0">
                <a:solidFill>
                  <a:srgbClr val="7030A0"/>
                </a:solidFill>
              </a:rPr>
              <a:t>This statute applies to heating &amp; air conditioning appliances, water heaters (if not a like for like replacement), and replacing generators (if not replacing the transfer switch)</a:t>
            </a:r>
          </a:p>
          <a:p>
            <a:pPr algn="ctr">
              <a:buFont typeface="Courier New" panose="02070309020205020404" pitchFamily="49" charset="0"/>
              <a:buChar char="o"/>
            </a:pPr>
            <a:r>
              <a:rPr lang="en-US" sz="1600" dirty="0" smtClean="0">
                <a:solidFill>
                  <a:srgbClr val="7030A0"/>
                </a:solidFill>
              </a:rPr>
              <a:t>On HVAC/R appliances; ductwork, electrical wiring, and gas piping is part of the multi trade permit as long as it is part of the appliance being installed and does NOT include other parts of the building. The same applies to water heaters.</a:t>
            </a:r>
            <a:endParaRPr lang="en-US" sz="1600" dirty="0">
              <a:solidFill>
                <a:srgbClr val="7030A0"/>
              </a:solidFill>
            </a:endParaRPr>
          </a:p>
          <a:p>
            <a:r>
              <a:rPr lang="en-US" sz="3200" dirty="0" smtClean="0">
                <a:solidFill>
                  <a:srgbClr val="7030A0"/>
                </a:solidFill>
              </a:rPr>
              <a:t>The North Carolina Office of the State Fire Marshal (engineering division) has issued a formal (binding) interpretation on this statute.</a:t>
            </a:r>
          </a:p>
          <a:p>
            <a:r>
              <a:rPr lang="en-US" sz="3200" dirty="0">
                <a:solidFill>
                  <a:srgbClr val="7030A0"/>
                </a:solidFill>
                <a:hlinkClick r:id="rId3"/>
              </a:rPr>
              <a:t>https://www.ncosfm.gov/formal-interpretations/221128-fayetteville-nc-development-services-2018-ncacp-1061-permit-required</a:t>
            </a:r>
            <a:endParaRPr lang="en-US" sz="3200" dirty="0">
              <a:solidFill>
                <a:srgbClr val="7030A0"/>
              </a:solidFill>
            </a:endParaRPr>
          </a:p>
        </p:txBody>
      </p:sp>
    </p:spTree>
    <p:extLst>
      <p:ext uri="{BB962C8B-B14F-4D97-AF65-F5344CB8AC3E}">
        <p14:creationId xmlns:p14="http://schemas.microsoft.com/office/powerpoint/2010/main" val="2445669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A0A8-61C1-44F0-921B-182101CE364C}"/>
              </a:ext>
            </a:extLst>
          </p:cNvPr>
          <p:cNvSpPr>
            <a:spLocks noGrp="1"/>
          </p:cNvSpPr>
          <p:nvPr>
            <p:ph type="title"/>
          </p:nvPr>
        </p:nvSpPr>
        <p:spPr>
          <a:xfrm>
            <a:off x="3899451" y="115610"/>
            <a:ext cx="8292549" cy="759033"/>
          </a:xfrm>
        </p:spPr>
        <p:txBody>
          <a:bodyPr>
            <a:normAutofit/>
          </a:bodyPr>
          <a:lstStyle/>
          <a:p>
            <a:pPr algn="ctr"/>
            <a:r>
              <a:rPr lang="en-US" sz="4800" b="1" dirty="0" smtClean="0">
                <a:solidFill>
                  <a:srgbClr val="1D7AD2"/>
                </a:solidFill>
                <a:latin typeface="+mn-lt"/>
              </a:rPr>
              <a:t>160D-1110 (e-h)</a:t>
            </a:r>
            <a:endParaRPr lang="en-US" sz="4800" b="1" dirty="0">
              <a:solidFill>
                <a:srgbClr val="1D7AD2"/>
              </a:solidFill>
              <a:latin typeface="+mn-lt"/>
            </a:endParaRPr>
          </a:p>
        </p:txBody>
      </p:sp>
      <p:sp>
        <p:nvSpPr>
          <p:cNvPr id="3" name="Content Placeholder 2">
            <a:extLst>
              <a:ext uri="{FF2B5EF4-FFF2-40B4-BE49-F238E27FC236}">
                <a16:creationId xmlns:a16="http://schemas.microsoft.com/office/drawing/2014/main" id="{A097A524-1FD3-4357-90E3-25C65CA106E3}"/>
              </a:ext>
            </a:extLst>
          </p:cNvPr>
          <p:cNvSpPr>
            <a:spLocks noGrp="1"/>
          </p:cNvSpPr>
          <p:nvPr>
            <p:ph idx="1"/>
          </p:nvPr>
        </p:nvSpPr>
        <p:spPr>
          <a:xfrm>
            <a:off x="400877" y="1348547"/>
            <a:ext cx="11565835" cy="5145018"/>
          </a:xfrm>
        </p:spPr>
        <p:txBody>
          <a:bodyPr>
            <a:normAutofit/>
          </a:bodyPr>
          <a:lstStyle/>
          <a:p>
            <a:r>
              <a:rPr lang="en-US" sz="3200" dirty="0" smtClean="0">
                <a:solidFill>
                  <a:schemeClr val="tx1">
                    <a:lumMod val="50000"/>
                    <a:lumOff val="50000"/>
                  </a:schemeClr>
                </a:solidFill>
              </a:rPr>
              <a:t>160D-1110 (e &amp; f) talks about not issuing any building permits unless land disturbing activity permits have been obtained (Engineering)</a:t>
            </a:r>
          </a:p>
          <a:p>
            <a:endParaRPr lang="en-US" sz="3200" dirty="0" smtClean="0">
              <a:solidFill>
                <a:schemeClr val="tx1">
                  <a:lumMod val="50000"/>
                  <a:lumOff val="50000"/>
                </a:schemeClr>
              </a:solidFill>
            </a:endParaRPr>
          </a:p>
          <a:p>
            <a:r>
              <a:rPr lang="en-US" sz="3200" dirty="0" smtClean="0">
                <a:solidFill>
                  <a:schemeClr val="tx1">
                    <a:lumMod val="50000"/>
                    <a:lumOff val="50000"/>
                  </a:schemeClr>
                </a:solidFill>
              </a:rPr>
              <a:t>(g) </a:t>
            </a:r>
            <a:r>
              <a:rPr lang="en-US" sz="3200" dirty="0" smtClean="0">
                <a:solidFill>
                  <a:schemeClr val="tx1">
                    <a:lumMod val="50000"/>
                    <a:lumOff val="50000"/>
                  </a:schemeClr>
                </a:solidFill>
              </a:rPr>
              <a:t>refers to the owner affidavit exemption</a:t>
            </a:r>
          </a:p>
          <a:p>
            <a:endParaRPr lang="en-US" sz="3200" dirty="0" smtClean="0">
              <a:solidFill>
                <a:schemeClr val="tx1">
                  <a:lumMod val="50000"/>
                  <a:lumOff val="50000"/>
                </a:schemeClr>
              </a:solidFill>
            </a:endParaRPr>
          </a:p>
          <a:p>
            <a:r>
              <a:rPr lang="en-US" sz="3200" dirty="0" smtClean="0">
                <a:solidFill>
                  <a:schemeClr val="tx1">
                    <a:lumMod val="50000"/>
                    <a:lumOff val="50000"/>
                  </a:schemeClr>
                </a:solidFill>
              </a:rPr>
              <a:t>(h) says we cannot withhold a permit if legally entitled to one if another property or parcel has issues.</a:t>
            </a:r>
            <a:endParaRPr lang="en-US" sz="3200" dirty="0">
              <a:solidFill>
                <a:srgbClr val="7030A0"/>
              </a:solidFill>
            </a:endParaRPr>
          </a:p>
        </p:txBody>
      </p:sp>
    </p:spTree>
    <p:extLst>
      <p:ext uri="{BB962C8B-B14F-4D97-AF65-F5344CB8AC3E}">
        <p14:creationId xmlns:p14="http://schemas.microsoft.com/office/powerpoint/2010/main" val="385437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A0A8-61C1-44F0-921B-182101CE364C}"/>
              </a:ext>
            </a:extLst>
          </p:cNvPr>
          <p:cNvSpPr>
            <a:spLocks noGrp="1"/>
          </p:cNvSpPr>
          <p:nvPr>
            <p:ph type="title"/>
          </p:nvPr>
        </p:nvSpPr>
        <p:spPr>
          <a:xfrm>
            <a:off x="3899451" y="115610"/>
            <a:ext cx="8292549" cy="759033"/>
          </a:xfrm>
        </p:spPr>
        <p:txBody>
          <a:bodyPr>
            <a:normAutofit/>
          </a:bodyPr>
          <a:lstStyle/>
          <a:p>
            <a:pPr algn="ctr"/>
            <a:r>
              <a:rPr lang="en-US" sz="4800" b="1" dirty="0" smtClean="0">
                <a:solidFill>
                  <a:srgbClr val="1D7AD2"/>
                </a:solidFill>
                <a:latin typeface="+mn-lt"/>
              </a:rPr>
              <a:t>General Statutes</a:t>
            </a:r>
            <a:endParaRPr lang="en-US" sz="4800" b="1" dirty="0">
              <a:solidFill>
                <a:srgbClr val="1D7AD2"/>
              </a:solidFill>
              <a:latin typeface="+mn-lt"/>
            </a:endParaRPr>
          </a:p>
        </p:txBody>
      </p:sp>
      <p:sp>
        <p:nvSpPr>
          <p:cNvPr id="3" name="Content Placeholder 2">
            <a:extLst>
              <a:ext uri="{FF2B5EF4-FFF2-40B4-BE49-F238E27FC236}">
                <a16:creationId xmlns:a16="http://schemas.microsoft.com/office/drawing/2014/main" id="{A097A524-1FD3-4357-90E3-25C65CA106E3}"/>
              </a:ext>
            </a:extLst>
          </p:cNvPr>
          <p:cNvSpPr>
            <a:spLocks noGrp="1"/>
          </p:cNvSpPr>
          <p:nvPr>
            <p:ph idx="1"/>
          </p:nvPr>
        </p:nvSpPr>
        <p:spPr>
          <a:xfrm>
            <a:off x="400877" y="1348547"/>
            <a:ext cx="11565835" cy="5145018"/>
          </a:xfrm>
        </p:spPr>
        <p:txBody>
          <a:bodyPr>
            <a:normAutofit/>
          </a:bodyPr>
          <a:lstStyle/>
          <a:p>
            <a:pPr marL="0" indent="0">
              <a:buNone/>
            </a:pPr>
            <a:r>
              <a:rPr lang="en-US" sz="3200" dirty="0" smtClean="0">
                <a:solidFill>
                  <a:schemeClr val="tx1">
                    <a:lumMod val="50000"/>
                    <a:lumOff val="50000"/>
                  </a:schemeClr>
                </a:solidFill>
              </a:rPr>
              <a:t>There are two statute sections that outline when permits are required or not.</a:t>
            </a:r>
          </a:p>
          <a:p>
            <a:pPr marL="0" indent="0">
              <a:buNone/>
            </a:pPr>
            <a:endParaRPr lang="en-US" sz="3200" dirty="0">
              <a:solidFill>
                <a:schemeClr val="tx1">
                  <a:lumMod val="50000"/>
                  <a:lumOff val="50000"/>
                </a:schemeClr>
              </a:solidFill>
            </a:endParaRPr>
          </a:p>
          <a:p>
            <a:pPr>
              <a:buFont typeface="Wingdings" panose="05000000000000000000" pitchFamily="2" charset="2"/>
              <a:buChar char="Ø"/>
            </a:pPr>
            <a:r>
              <a:rPr lang="en-US" sz="3200" dirty="0" smtClean="0">
                <a:solidFill>
                  <a:schemeClr val="tx1">
                    <a:lumMod val="50000"/>
                    <a:lumOff val="50000"/>
                  </a:schemeClr>
                </a:solidFill>
              </a:rPr>
              <a:t> NCGS §143-138</a:t>
            </a:r>
          </a:p>
          <a:p>
            <a:pPr>
              <a:buFont typeface="Wingdings" panose="05000000000000000000" pitchFamily="2" charset="2"/>
              <a:buChar char="Ø"/>
            </a:pPr>
            <a:r>
              <a:rPr lang="en-US" sz="3200" dirty="0">
                <a:solidFill>
                  <a:schemeClr val="tx1">
                    <a:lumMod val="50000"/>
                    <a:lumOff val="50000"/>
                  </a:schemeClr>
                </a:solidFill>
              </a:rPr>
              <a:t> </a:t>
            </a:r>
            <a:r>
              <a:rPr lang="en-US" sz="3200" dirty="0" smtClean="0">
                <a:solidFill>
                  <a:schemeClr val="tx1">
                    <a:lumMod val="50000"/>
                    <a:lumOff val="50000"/>
                  </a:schemeClr>
                </a:solidFill>
              </a:rPr>
              <a:t>NCGS §160D-1110</a:t>
            </a:r>
          </a:p>
          <a:p>
            <a:pPr>
              <a:buFont typeface="Wingdings" panose="05000000000000000000" pitchFamily="2" charset="2"/>
              <a:buChar char="Ø"/>
            </a:pPr>
            <a:endParaRPr lang="en-US" sz="3200" dirty="0">
              <a:solidFill>
                <a:schemeClr val="tx1">
                  <a:lumMod val="50000"/>
                  <a:lumOff val="50000"/>
                </a:schemeClr>
              </a:solidFill>
            </a:endParaRPr>
          </a:p>
          <a:p>
            <a:pPr marL="0" indent="0">
              <a:buNone/>
            </a:pPr>
            <a:r>
              <a:rPr lang="en-US" sz="3200" dirty="0" smtClean="0">
                <a:solidFill>
                  <a:schemeClr val="tx1">
                    <a:lumMod val="50000"/>
                    <a:lumOff val="50000"/>
                  </a:schemeClr>
                </a:solidFill>
              </a:rPr>
              <a:t>This presentation is only going to show 160D-1110 as both statutory references mimic each other.</a:t>
            </a:r>
            <a:endParaRPr lang="en-US" sz="3200" dirty="0">
              <a:solidFill>
                <a:schemeClr val="tx1">
                  <a:lumMod val="50000"/>
                  <a:lumOff val="50000"/>
                </a:schemeClr>
              </a:solidFill>
            </a:endParaRPr>
          </a:p>
        </p:txBody>
      </p:sp>
    </p:spTree>
    <p:extLst>
      <p:ext uri="{BB962C8B-B14F-4D97-AF65-F5344CB8AC3E}">
        <p14:creationId xmlns:p14="http://schemas.microsoft.com/office/powerpoint/2010/main" val="3815741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A0A8-61C1-44F0-921B-182101CE364C}"/>
              </a:ext>
            </a:extLst>
          </p:cNvPr>
          <p:cNvSpPr>
            <a:spLocks noGrp="1"/>
          </p:cNvSpPr>
          <p:nvPr>
            <p:ph type="title"/>
          </p:nvPr>
        </p:nvSpPr>
        <p:spPr>
          <a:xfrm>
            <a:off x="3899451" y="115610"/>
            <a:ext cx="8292549" cy="759033"/>
          </a:xfrm>
        </p:spPr>
        <p:txBody>
          <a:bodyPr>
            <a:normAutofit/>
          </a:bodyPr>
          <a:lstStyle/>
          <a:p>
            <a:pPr algn="ctr"/>
            <a:r>
              <a:rPr lang="en-US" sz="4800" b="1" dirty="0" smtClean="0">
                <a:solidFill>
                  <a:srgbClr val="1D7AD2"/>
                </a:solidFill>
                <a:latin typeface="+mn-lt"/>
              </a:rPr>
              <a:t>Additional Statutory References</a:t>
            </a:r>
            <a:endParaRPr lang="en-US" sz="4800" b="1" dirty="0">
              <a:solidFill>
                <a:srgbClr val="1D7AD2"/>
              </a:solidFill>
              <a:latin typeface="+mn-lt"/>
            </a:endParaRPr>
          </a:p>
        </p:txBody>
      </p:sp>
      <p:sp>
        <p:nvSpPr>
          <p:cNvPr id="3" name="Content Placeholder 2">
            <a:extLst>
              <a:ext uri="{FF2B5EF4-FFF2-40B4-BE49-F238E27FC236}">
                <a16:creationId xmlns:a16="http://schemas.microsoft.com/office/drawing/2014/main" id="{A097A524-1FD3-4357-90E3-25C65CA106E3}"/>
              </a:ext>
            </a:extLst>
          </p:cNvPr>
          <p:cNvSpPr>
            <a:spLocks noGrp="1"/>
          </p:cNvSpPr>
          <p:nvPr>
            <p:ph idx="1"/>
          </p:nvPr>
        </p:nvSpPr>
        <p:spPr>
          <a:xfrm>
            <a:off x="400877" y="1348547"/>
            <a:ext cx="11565835" cy="5145018"/>
          </a:xfrm>
        </p:spPr>
        <p:txBody>
          <a:bodyPr>
            <a:normAutofit/>
          </a:bodyPr>
          <a:lstStyle/>
          <a:p>
            <a:r>
              <a:rPr lang="en-US" sz="3200" dirty="0" smtClean="0"/>
              <a:t>Unmanned utility buildings, including telecommunication </a:t>
            </a:r>
            <a:r>
              <a:rPr lang="en-US" sz="3200" dirty="0" smtClean="0">
                <a:solidFill>
                  <a:srgbClr val="7030A0"/>
                </a:solidFill>
              </a:rPr>
              <a:t>structures do NOT require a building permit. North Carolina Building Code section 101.2 **</a:t>
            </a:r>
          </a:p>
          <a:p>
            <a:r>
              <a:rPr lang="en-US" sz="3200" dirty="0" smtClean="0"/>
              <a:t>Parking lot light poles and solar panel installations </a:t>
            </a:r>
            <a:r>
              <a:rPr lang="en-US" sz="3200" dirty="0" smtClean="0">
                <a:solidFill>
                  <a:srgbClr val="7030A0"/>
                </a:solidFill>
              </a:rPr>
              <a:t>are electrical permits*** unless roof has construction to support weight. NCOSFM interpretation,</a:t>
            </a:r>
          </a:p>
          <a:p>
            <a:r>
              <a:rPr lang="en-US" sz="3200" dirty="0" smtClean="0"/>
              <a:t>Farm buildings</a:t>
            </a:r>
            <a:r>
              <a:rPr lang="en-US" sz="3200" dirty="0" smtClean="0">
                <a:solidFill>
                  <a:srgbClr val="7030A0"/>
                </a:solidFill>
              </a:rPr>
              <a:t>. (interpretation changes to much to </a:t>
            </a:r>
            <a:r>
              <a:rPr lang="en-US" sz="3200" dirty="0" err="1" smtClean="0">
                <a:solidFill>
                  <a:srgbClr val="7030A0"/>
                </a:solidFill>
              </a:rPr>
              <a:t>clariff</a:t>
            </a:r>
            <a:r>
              <a:rPr lang="en-US" sz="3200" dirty="0" smtClean="0">
                <a:solidFill>
                  <a:srgbClr val="7030A0"/>
                </a:solidFill>
              </a:rPr>
              <a:t> when a building permit is required or not)</a:t>
            </a:r>
          </a:p>
          <a:p>
            <a:r>
              <a:rPr lang="en-US" sz="3200" dirty="0" smtClean="0"/>
              <a:t>Green houses </a:t>
            </a:r>
            <a:r>
              <a:rPr lang="en-US" sz="3200" dirty="0" smtClean="0">
                <a:solidFill>
                  <a:srgbClr val="7030A0"/>
                </a:solidFill>
              </a:rPr>
              <a:t>for farming use only does not require a building permit. NCGS 143-138 (b4)(2)</a:t>
            </a:r>
            <a:endParaRPr lang="en-US" sz="3200" dirty="0">
              <a:solidFill>
                <a:srgbClr val="7030A0"/>
              </a:solidFill>
            </a:endParaRPr>
          </a:p>
        </p:txBody>
      </p:sp>
    </p:spTree>
    <p:extLst>
      <p:ext uri="{BB962C8B-B14F-4D97-AF65-F5344CB8AC3E}">
        <p14:creationId xmlns:p14="http://schemas.microsoft.com/office/powerpoint/2010/main" val="3007052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A0A8-61C1-44F0-921B-182101CE364C}"/>
              </a:ext>
            </a:extLst>
          </p:cNvPr>
          <p:cNvSpPr>
            <a:spLocks noGrp="1"/>
          </p:cNvSpPr>
          <p:nvPr>
            <p:ph type="title"/>
          </p:nvPr>
        </p:nvSpPr>
        <p:spPr>
          <a:xfrm>
            <a:off x="3899451" y="115610"/>
            <a:ext cx="8292549" cy="759033"/>
          </a:xfrm>
        </p:spPr>
        <p:txBody>
          <a:bodyPr>
            <a:normAutofit/>
          </a:bodyPr>
          <a:lstStyle/>
          <a:p>
            <a:pPr algn="ctr"/>
            <a:endParaRPr lang="en-US" sz="4800" b="1" dirty="0">
              <a:solidFill>
                <a:srgbClr val="1D7AD2"/>
              </a:solidFill>
              <a:latin typeface="+mn-lt"/>
            </a:endParaRPr>
          </a:p>
        </p:txBody>
      </p:sp>
      <p:sp>
        <p:nvSpPr>
          <p:cNvPr id="3" name="Content Placeholder 2">
            <a:extLst>
              <a:ext uri="{FF2B5EF4-FFF2-40B4-BE49-F238E27FC236}">
                <a16:creationId xmlns:a16="http://schemas.microsoft.com/office/drawing/2014/main" id="{A097A524-1FD3-4357-90E3-25C65CA106E3}"/>
              </a:ext>
            </a:extLst>
          </p:cNvPr>
          <p:cNvSpPr>
            <a:spLocks noGrp="1"/>
          </p:cNvSpPr>
          <p:nvPr>
            <p:ph idx="1"/>
          </p:nvPr>
        </p:nvSpPr>
        <p:spPr>
          <a:xfrm>
            <a:off x="400877" y="1348547"/>
            <a:ext cx="11565835" cy="5145018"/>
          </a:xfrm>
        </p:spPr>
        <p:txBody>
          <a:bodyPr>
            <a:normAutofit/>
          </a:bodyPr>
          <a:lstStyle/>
          <a:p>
            <a:r>
              <a:rPr lang="en-US" sz="3200" dirty="0" smtClean="0"/>
              <a:t>Therapeutic Equine </a:t>
            </a:r>
            <a:r>
              <a:rPr lang="en-US" sz="3200" dirty="0"/>
              <a:t>F</a:t>
            </a:r>
            <a:r>
              <a:rPr lang="en-US" sz="3200" dirty="0" smtClean="0"/>
              <a:t>acility </a:t>
            </a:r>
            <a:r>
              <a:rPr lang="en-US" sz="3200" dirty="0" smtClean="0">
                <a:solidFill>
                  <a:srgbClr val="7030A0"/>
                </a:solidFill>
              </a:rPr>
              <a:t>does not require a building permit.** Does not require a building permit with proof that they are a 501(c)(3) tax exempt with the Internal Revenue Code.</a:t>
            </a:r>
          </a:p>
          <a:p>
            <a:r>
              <a:rPr lang="en-US" sz="3200" dirty="0" smtClean="0"/>
              <a:t>Roadside Farm Market </a:t>
            </a:r>
            <a:r>
              <a:rPr lang="en-US" sz="3200" dirty="0" smtClean="0">
                <a:solidFill>
                  <a:srgbClr val="7030A0"/>
                </a:solidFill>
              </a:rPr>
              <a:t>does not require a building permit if less than 1000 square feet and not open more than 180 days per year. NCGS 143-138 (b4)(1)(b)</a:t>
            </a:r>
          </a:p>
          <a:p>
            <a:r>
              <a:rPr lang="en-US" sz="3200" dirty="0" smtClean="0"/>
              <a:t>Primitive Camp </a:t>
            </a:r>
            <a:r>
              <a:rPr lang="en-US" sz="3200" dirty="0" smtClean="0"/>
              <a:t>Structure </a:t>
            </a:r>
            <a:r>
              <a:rPr lang="en-US" sz="3200" dirty="0" smtClean="0">
                <a:solidFill>
                  <a:srgbClr val="7030A0"/>
                </a:solidFill>
              </a:rPr>
              <a:t>143-138 (b4)(4)</a:t>
            </a:r>
            <a:endParaRPr lang="en-US" sz="3200" dirty="0"/>
          </a:p>
        </p:txBody>
      </p:sp>
    </p:spTree>
    <p:extLst>
      <p:ext uri="{BB962C8B-B14F-4D97-AF65-F5344CB8AC3E}">
        <p14:creationId xmlns:p14="http://schemas.microsoft.com/office/powerpoint/2010/main" val="14159091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1490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A0A8-61C1-44F0-921B-182101CE364C}"/>
              </a:ext>
            </a:extLst>
          </p:cNvPr>
          <p:cNvSpPr>
            <a:spLocks noGrp="1"/>
          </p:cNvSpPr>
          <p:nvPr>
            <p:ph type="title"/>
          </p:nvPr>
        </p:nvSpPr>
        <p:spPr>
          <a:xfrm>
            <a:off x="3899451" y="115610"/>
            <a:ext cx="8292549" cy="759033"/>
          </a:xfrm>
        </p:spPr>
        <p:txBody>
          <a:bodyPr>
            <a:normAutofit/>
          </a:bodyPr>
          <a:lstStyle/>
          <a:p>
            <a:pPr algn="ctr"/>
            <a:r>
              <a:rPr lang="en-US" sz="4800" b="1" dirty="0" smtClean="0">
                <a:solidFill>
                  <a:srgbClr val="1D7AD2"/>
                </a:solidFill>
                <a:latin typeface="+mn-lt"/>
              </a:rPr>
              <a:t>160D-1110 a –a1</a:t>
            </a:r>
            <a:r>
              <a:rPr lang="en-US" sz="2800" b="1" dirty="0" smtClean="0">
                <a:solidFill>
                  <a:srgbClr val="7030A0"/>
                </a:solidFill>
                <a:latin typeface="+mn-lt"/>
              </a:rPr>
              <a:t>(BUILDING)</a:t>
            </a:r>
            <a:endParaRPr lang="en-US" sz="2800" b="1" dirty="0">
              <a:solidFill>
                <a:srgbClr val="7030A0"/>
              </a:solidFill>
              <a:latin typeface="+mn-lt"/>
            </a:endParaRPr>
          </a:p>
        </p:txBody>
      </p:sp>
      <p:sp>
        <p:nvSpPr>
          <p:cNvPr id="3" name="Content Placeholder 2">
            <a:extLst>
              <a:ext uri="{FF2B5EF4-FFF2-40B4-BE49-F238E27FC236}">
                <a16:creationId xmlns:a16="http://schemas.microsoft.com/office/drawing/2014/main" id="{A097A524-1FD3-4357-90E3-25C65CA106E3}"/>
              </a:ext>
            </a:extLst>
          </p:cNvPr>
          <p:cNvSpPr>
            <a:spLocks noGrp="1"/>
          </p:cNvSpPr>
          <p:nvPr>
            <p:ph idx="1"/>
          </p:nvPr>
        </p:nvSpPr>
        <p:spPr>
          <a:xfrm>
            <a:off x="400877" y="1348547"/>
            <a:ext cx="11565835" cy="5145018"/>
          </a:xfrm>
        </p:spPr>
        <p:txBody>
          <a:bodyPr>
            <a:normAutofit/>
          </a:bodyPr>
          <a:lstStyle/>
          <a:p>
            <a:pPr marL="0" indent="0">
              <a:buNone/>
            </a:pPr>
            <a:r>
              <a:rPr lang="en-US" dirty="0"/>
              <a:t>§ 160D-1110. Building permits</a:t>
            </a:r>
            <a:r>
              <a:rPr lang="en-US" dirty="0" smtClean="0"/>
              <a:t>.</a:t>
            </a:r>
          </a:p>
          <a:p>
            <a:pPr marL="0" indent="0">
              <a:buNone/>
            </a:pPr>
            <a:r>
              <a:rPr lang="en-US" dirty="0" smtClean="0"/>
              <a:t>(</a:t>
            </a:r>
            <a:r>
              <a:rPr lang="en-US" dirty="0"/>
              <a:t>a)Except as provided in subsection (c) of this section, no person shall commence or proceed with any of the following without first securing all permits required by the State Building Code and any other State or local laws </a:t>
            </a:r>
            <a:r>
              <a:rPr lang="en-US" dirty="0" smtClean="0"/>
              <a:t>applicable </a:t>
            </a:r>
            <a:r>
              <a:rPr lang="en-US" dirty="0"/>
              <a:t>to any of the following activities</a:t>
            </a:r>
            <a:r>
              <a:rPr lang="en-US" dirty="0" smtClean="0"/>
              <a:t>:</a:t>
            </a:r>
          </a:p>
          <a:p>
            <a:pPr marL="457200" lvl="1" indent="0">
              <a:buNone/>
            </a:pPr>
            <a:r>
              <a:rPr lang="en-US" b="1" dirty="0">
                <a:solidFill>
                  <a:srgbClr val="FF0000"/>
                </a:solidFill>
              </a:rPr>
              <a:t>(1)The construction, reconstruction, alteration, repair, movement to another site, removal, or demolition of any building or </a:t>
            </a:r>
            <a:r>
              <a:rPr lang="en-US" b="1" dirty="0" smtClean="0">
                <a:solidFill>
                  <a:srgbClr val="FF0000"/>
                </a:solidFill>
              </a:rPr>
              <a:t>structure</a:t>
            </a:r>
            <a:endParaRPr lang="en-US" sz="3200" dirty="0" smtClean="0">
              <a:solidFill>
                <a:schemeClr val="tx1">
                  <a:lumMod val="50000"/>
                  <a:lumOff val="50000"/>
                </a:schemeClr>
              </a:solidFill>
            </a:endParaRPr>
          </a:p>
          <a:p>
            <a:pPr marL="0" indent="0">
              <a:buNone/>
            </a:pPr>
            <a:r>
              <a:rPr lang="en-US" sz="3600" dirty="0" smtClean="0">
                <a:solidFill>
                  <a:srgbClr val="7030A0"/>
                </a:solidFill>
              </a:rPr>
              <a:t>The</a:t>
            </a:r>
            <a:r>
              <a:rPr lang="en-US" sz="1800" dirty="0" smtClean="0">
                <a:solidFill>
                  <a:schemeClr val="tx1">
                    <a:lumMod val="50000"/>
                    <a:lumOff val="50000"/>
                  </a:schemeClr>
                </a:solidFill>
              </a:rPr>
              <a:t> </a:t>
            </a:r>
            <a:r>
              <a:rPr lang="en-US" sz="3200" dirty="0" smtClean="0">
                <a:solidFill>
                  <a:srgbClr val="7030A0"/>
                </a:solidFill>
              </a:rPr>
              <a:t>language in here requires a permit for any new, renovation, repair, or demolition (BUILDING) of a building or structure; however in 160D-1110 (c) modifies this.</a:t>
            </a:r>
            <a:endParaRPr lang="en-US" sz="3200" dirty="0">
              <a:solidFill>
                <a:srgbClr val="7030A0"/>
              </a:solidFill>
            </a:endParaRPr>
          </a:p>
          <a:p>
            <a:pPr marL="0" indent="0">
              <a:buNone/>
            </a:pPr>
            <a:endParaRPr lang="en-US" sz="3200" dirty="0">
              <a:solidFill>
                <a:schemeClr val="tx1">
                  <a:lumMod val="50000"/>
                  <a:lumOff val="50000"/>
                </a:schemeClr>
              </a:solidFill>
            </a:endParaRPr>
          </a:p>
        </p:txBody>
      </p:sp>
    </p:spTree>
    <p:extLst>
      <p:ext uri="{BB962C8B-B14F-4D97-AF65-F5344CB8AC3E}">
        <p14:creationId xmlns:p14="http://schemas.microsoft.com/office/powerpoint/2010/main" val="3148528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A0A8-61C1-44F0-921B-182101CE364C}"/>
              </a:ext>
            </a:extLst>
          </p:cNvPr>
          <p:cNvSpPr>
            <a:spLocks noGrp="1"/>
          </p:cNvSpPr>
          <p:nvPr>
            <p:ph type="title"/>
          </p:nvPr>
        </p:nvSpPr>
        <p:spPr>
          <a:xfrm>
            <a:off x="3899451" y="115610"/>
            <a:ext cx="8292549" cy="759033"/>
          </a:xfrm>
        </p:spPr>
        <p:txBody>
          <a:bodyPr>
            <a:normAutofit/>
          </a:bodyPr>
          <a:lstStyle/>
          <a:p>
            <a:pPr algn="ctr"/>
            <a:r>
              <a:rPr lang="en-US" sz="4800" b="1" dirty="0" smtClean="0">
                <a:solidFill>
                  <a:srgbClr val="1D7AD2"/>
                </a:solidFill>
                <a:latin typeface="+mn-lt"/>
              </a:rPr>
              <a:t>160D-1110 (c) </a:t>
            </a:r>
            <a:endParaRPr lang="en-US" sz="4800" b="1" dirty="0">
              <a:solidFill>
                <a:srgbClr val="1D7AD2"/>
              </a:solidFill>
              <a:latin typeface="+mn-lt"/>
            </a:endParaRPr>
          </a:p>
        </p:txBody>
      </p:sp>
      <p:sp>
        <p:nvSpPr>
          <p:cNvPr id="3" name="Content Placeholder 2">
            <a:extLst>
              <a:ext uri="{FF2B5EF4-FFF2-40B4-BE49-F238E27FC236}">
                <a16:creationId xmlns:a16="http://schemas.microsoft.com/office/drawing/2014/main" id="{A097A524-1FD3-4357-90E3-25C65CA106E3}"/>
              </a:ext>
            </a:extLst>
          </p:cNvPr>
          <p:cNvSpPr>
            <a:spLocks noGrp="1"/>
          </p:cNvSpPr>
          <p:nvPr>
            <p:ph idx="1"/>
          </p:nvPr>
        </p:nvSpPr>
        <p:spPr>
          <a:xfrm>
            <a:off x="400877" y="1348547"/>
            <a:ext cx="11565835" cy="5145018"/>
          </a:xfrm>
        </p:spPr>
        <p:txBody>
          <a:bodyPr>
            <a:normAutofit/>
          </a:bodyPr>
          <a:lstStyle/>
          <a:p>
            <a:r>
              <a:rPr lang="en-US" dirty="0"/>
              <a:t>(c)No permit issued under Article 9 or 9C of Chapter 143 of the General Statutes is required for any construction, installation, repair, replacement, or alteration performed in accordance with the current edition of the North Carolina State Building Code costing </a:t>
            </a:r>
            <a:r>
              <a:rPr lang="en-US" dirty="0" err="1"/>
              <a:t>f</a:t>
            </a:r>
            <a:r>
              <a:rPr lang="en-US" dirty="0" err="1" smtClean="0"/>
              <a:t>ourty</a:t>
            </a:r>
            <a:r>
              <a:rPr lang="en-US" dirty="0" smtClean="0"/>
              <a:t> </a:t>
            </a:r>
            <a:r>
              <a:rPr lang="en-US" dirty="0"/>
              <a:t>thousand dollars </a:t>
            </a:r>
            <a:r>
              <a:rPr lang="en-US" dirty="0" smtClean="0"/>
              <a:t>($40,000</a:t>
            </a:r>
            <a:r>
              <a:rPr lang="en-US" dirty="0"/>
              <a:t>) or less in any single-family residence, farm building, or commercial building </a:t>
            </a:r>
            <a:r>
              <a:rPr lang="en-US" i="1" u="sng" dirty="0">
                <a:solidFill>
                  <a:srgbClr val="C00000"/>
                </a:solidFill>
                <a:effectLst>
                  <a:outerShdw blurRad="38100" dist="38100" dir="2700000" algn="tl">
                    <a:srgbClr val="000000">
                      <a:alpha val="43137"/>
                    </a:srgbClr>
                  </a:outerShdw>
                </a:effectLst>
              </a:rPr>
              <a:t>unless</a:t>
            </a:r>
            <a:r>
              <a:rPr lang="en-US" dirty="0"/>
              <a:t> </a:t>
            </a:r>
            <a:r>
              <a:rPr lang="en-US" dirty="0" smtClean="0"/>
              <a:t>the </a:t>
            </a:r>
            <a:r>
              <a:rPr lang="en-US" dirty="0"/>
              <a:t>work involves any of the </a:t>
            </a:r>
            <a:r>
              <a:rPr lang="en-US" dirty="0" smtClean="0"/>
              <a:t>following:</a:t>
            </a:r>
          </a:p>
          <a:p>
            <a:pPr marL="0" indent="0" algn="ctr">
              <a:buNone/>
            </a:pPr>
            <a:r>
              <a:rPr lang="en-US" dirty="0">
                <a:solidFill>
                  <a:srgbClr val="FF0000"/>
                </a:solidFill>
              </a:rPr>
              <a:t>(1)The addition, repair, or replacement of load-bearing structures. However, no permit is required for replacement of windows, doors, exterior siding, or the pickets, railings, stair treads, and decking of porches and exterior decks that otherwise meet the requirements of this subsection</a:t>
            </a:r>
            <a:endParaRPr lang="en-US" sz="3200" dirty="0">
              <a:solidFill>
                <a:srgbClr val="FF0000"/>
              </a:solidFill>
            </a:endParaRPr>
          </a:p>
        </p:txBody>
      </p:sp>
    </p:spTree>
    <p:extLst>
      <p:ext uri="{BB962C8B-B14F-4D97-AF65-F5344CB8AC3E}">
        <p14:creationId xmlns:p14="http://schemas.microsoft.com/office/powerpoint/2010/main" val="735072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A0A8-61C1-44F0-921B-182101CE364C}"/>
              </a:ext>
            </a:extLst>
          </p:cNvPr>
          <p:cNvSpPr>
            <a:spLocks noGrp="1"/>
          </p:cNvSpPr>
          <p:nvPr>
            <p:ph type="title"/>
          </p:nvPr>
        </p:nvSpPr>
        <p:spPr>
          <a:xfrm>
            <a:off x="3899451" y="115610"/>
            <a:ext cx="8292549" cy="759033"/>
          </a:xfrm>
        </p:spPr>
        <p:txBody>
          <a:bodyPr>
            <a:normAutofit/>
          </a:bodyPr>
          <a:lstStyle/>
          <a:p>
            <a:pPr algn="ctr"/>
            <a:r>
              <a:rPr lang="en-US" sz="4800" b="1" dirty="0" smtClean="0">
                <a:solidFill>
                  <a:srgbClr val="1D7AD2"/>
                </a:solidFill>
                <a:latin typeface="+mn-lt"/>
              </a:rPr>
              <a:t>160D-1110(c)</a:t>
            </a:r>
            <a:endParaRPr lang="en-US" sz="4800" b="1" dirty="0">
              <a:solidFill>
                <a:srgbClr val="1D7AD2"/>
              </a:solidFill>
              <a:latin typeface="+mn-lt"/>
            </a:endParaRPr>
          </a:p>
        </p:txBody>
      </p:sp>
      <p:sp>
        <p:nvSpPr>
          <p:cNvPr id="3" name="Content Placeholder 2">
            <a:extLst>
              <a:ext uri="{FF2B5EF4-FFF2-40B4-BE49-F238E27FC236}">
                <a16:creationId xmlns:a16="http://schemas.microsoft.com/office/drawing/2014/main" id="{A097A524-1FD3-4357-90E3-25C65CA106E3}"/>
              </a:ext>
            </a:extLst>
          </p:cNvPr>
          <p:cNvSpPr>
            <a:spLocks noGrp="1"/>
          </p:cNvSpPr>
          <p:nvPr>
            <p:ph idx="1"/>
          </p:nvPr>
        </p:nvSpPr>
        <p:spPr>
          <a:xfrm>
            <a:off x="400877" y="1348547"/>
            <a:ext cx="11565835" cy="5145018"/>
          </a:xfrm>
        </p:spPr>
        <p:txBody>
          <a:bodyPr>
            <a:normAutofit/>
          </a:bodyPr>
          <a:lstStyle/>
          <a:p>
            <a:r>
              <a:rPr lang="en-US" sz="3200" dirty="0" smtClean="0">
                <a:solidFill>
                  <a:srgbClr val="7030A0"/>
                </a:solidFill>
              </a:rPr>
              <a:t>The language here exempts work for non-load bearing structures (walls). Load –bearing is defined as</a:t>
            </a:r>
          </a:p>
          <a:p>
            <a:pPr marL="0" indent="0" algn="ctr">
              <a:buNone/>
            </a:pPr>
            <a:r>
              <a:rPr lang="en-US" sz="3200" dirty="0" smtClean="0">
                <a:solidFill>
                  <a:srgbClr val="7030A0"/>
                </a:solidFill>
              </a:rPr>
              <a:t> </a:t>
            </a:r>
            <a:r>
              <a:rPr lang="en-US" sz="2400" i="1" dirty="0" smtClean="0">
                <a:effectLst>
                  <a:outerShdw blurRad="38100" dist="38100" dir="2700000" algn="tl">
                    <a:srgbClr val="000000">
                      <a:alpha val="43137"/>
                    </a:srgbClr>
                  </a:outerShdw>
                </a:effectLst>
              </a:rPr>
              <a:t>“</a:t>
            </a:r>
            <a:r>
              <a:rPr lang="en-US" sz="2400" i="1" dirty="0">
                <a:effectLst>
                  <a:outerShdw blurRad="38100" dist="38100" dir="2700000" algn="tl">
                    <a:srgbClr val="000000">
                      <a:alpha val="43137"/>
                    </a:srgbClr>
                  </a:outerShdw>
                </a:effectLst>
              </a:rPr>
              <a:t>A wall that supports both its weight and the vertical load produced by slabs, beams, other walls, etc. is referred to as a load-bearing wall</a:t>
            </a:r>
            <a:r>
              <a:rPr lang="en-US" sz="2400" i="1" dirty="0" smtClean="0">
                <a:effectLst>
                  <a:outerShdw blurRad="38100" dist="38100" dir="2700000" algn="tl">
                    <a:srgbClr val="000000">
                      <a:alpha val="43137"/>
                    </a:srgbClr>
                  </a:outerShdw>
                </a:effectLst>
              </a:rPr>
              <a:t>.” </a:t>
            </a:r>
            <a:r>
              <a:rPr lang="en-US" sz="2400" dirty="0" smtClean="0"/>
              <a:t> </a:t>
            </a:r>
          </a:p>
          <a:p>
            <a:pPr marL="0" indent="0">
              <a:buNone/>
            </a:pPr>
            <a:endParaRPr lang="en-US" sz="2400" i="1" dirty="0" smtClean="0">
              <a:effectLst>
                <a:outerShdw blurRad="38100" dist="38100" dir="2700000" algn="tl">
                  <a:srgbClr val="000000">
                    <a:alpha val="43137"/>
                  </a:srgbClr>
                </a:outerShdw>
              </a:effectLst>
            </a:endParaRPr>
          </a:p>
          <a:p>
            <a:pPr marL="0" indent="0">
              <a:buNone/>
            </a:pPr>
            <a:endParaRPr lang="en-US" sz="2400" i="1" dirty="0">
              <a:effectLst>
                <a:outerShdw blurRad="38100" dist="38100" dir="2700000" algn="tl">
                  <a:srgbClr val="000000">
                    <a:alpha val="43137"/>
                  </a:srgbClr>
                </a:outerShdw>
              </a:effectLst>
            </a:endParaRPr>
          </a:p>
          <a:p>
            <a:pPr marL="0" indent="0">
              <a:buNone/>
            </a:pPr>
            <a:r>
              <a:rPr lang="en-US" sz="3200" dirty="0" smtClean="0">
                <a:solidFill>
                  <a:srgbClr val="7030A0"/>
                </a:solidFill>
              </a:rPr>
              <a:t>A non-load bearing wall only supports it’s own weight (dead load)</a:t>
            </a:r>
          </a:p>
          <a:p>
            <a:pPr marL="0" indent="0">
              <a:buNone/>
            </a:pPr>
            <a:endParaRPr lang="en-US" sz="3200" dirty="0" smtClean="0">
              <a:solidFill>
                <a:srgbClr val="7030A0"/>
              </a:solidFill>
            </a:endParaRPr>
          </a:p>
          <a:p>
            <a:pPr marL="0" indent="0">
              <a:buNone/>
            </a:pPr>
            <a:r>
              <a:rPr lang="en-US" sz="2400" dirty="0" smtClean="0">
                <a:solidFill>
                  <a:srgbClr val="7030A0"/>
                </a:solidFill>
              </a:rPr>
              <a:t>Note that insulation is not in the statutory language and requires a permit. See also NCGS §143-139.2 Enforcement of Insulation requirements; certificate for occupancy; no electric service without compliance</a:t>
            </a:r>
            <a:endParaRPr lang="en-US" sz="2400" dirty="0">
              <a:solidFill>
                <a:srgbClr val="7030A0"/>
              </a:solidFill>
            </a:endParaRPr>
          </a:p>
          <a:p>
            <a:pPr marL="0" indent="0">
              <a:buNone/>
            </a:pPr>
            <a:endParaRPr lang="en-US" sz="2400" i="1" dirty="0" smtClean="0">
              <a:effectLst>
                <a:outerShdw blurRad="38100" dist="38100" dir="2700000" algn="tl">
                  <a:srgbClr val="000000">
                    <a:alpha val="43137"/>
                  </a:srgbClr>
                </a:outerShdw>
              </a:effectLst>
            </a:endParaRPr>
          </a:p>
          <a:p>
            <a:pPr marL="0" indent="0">
              <a:buNone/>
            </a:pPr>
            <a:endParaRPr lang="en-US"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1118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A0A8-61C1-44F0-921B-182101CE364C}"/>
              </a:ext>
            </a:extLst>
          </p:cNvPr>
          <p:cNvSpPr>
            <a:spLocks noGrp="1"/>
          </p:cNvSpPr>
          <p:nvPr>
            <p:ph type="title"/>
          </p:nvPr>
        </p:nvSpPr>
        <p:spPr>
          <a:xfrm>
            <a:off x="3899451" y="115610"/>
            <a:ext cx="8292549" cy="759033"/>
          </a:xfrm>
        </p:spPr>
        <p:txBody>
          <a:bodyPr>
            <a:normAutofit/>
          </a:bodyPr>
          <a:lstStyle/>
          <a:p>
            <a:pPr algn="ctr"/>
            <a:r>
              <a:rPr lang="en-US" sz="4800" b="1" dirty="0" smtClean="0">
                <a:solidFill>
                  <a:srgbClr val="1D7AD2"/>
                </a:solidFill>
                <a:latin typeface="+mn-lt"/>
              </a:rPr>
              <a:t>Examples</a:t>
            </a:r>
            <a:endParaRPr lang="en-US" sz="4800" b="1" dirty="0">
              <a:solidFill>
                <a:srgbClr val="1D7AD2"/>
              </a:solidFill>
              <a:latin typeface="+mn-lt"/>
            </a:endParaRPr>
          </a:p>
        </p:txBody>
      </p:sp>
      <p:sp>
        <p:nvSpPr>
          <p:cNvPr id="3" name="Content Placeholder 2">
            <a:extLst>
              <a:ext uri="{FF2B5EF4-FFF2-40B4-BE49-F238E27FC236}">
                <a16:creationId xmlns:a16="http://schemas.microsoft.com/office/drawing/2014/main" id="{A097A524-1FD3-4357-90E3-25C65CA106E3}"/>
              </a:ext>
            </a:extLst>
          </p:cNvPr>
          <p:cNvSpPr>
            <a:spLocks noGrp="1"/>
          </p:cNvSpPr>
          <p:nvPr>
            <p:ph idx="1"/>
          </p:nvPr>
        </p:nvSpPr>
        <p:spPr>
          <a:xfrm>
            <a:off x="400877" y="1348547"/>
            <a:ext cx="11565835" cy="5145018"/>
          </a:xfrm>
        </p:spPr>
        <p:txBody>
          <a:bodyPr>
            <a:normAutofit/>
          </a:bodyPr>
          <a:lstStyle/>
          <a:p>
            <a:pPr marL="0" indent="0">
              <a:buNone/>
            </a:pPr>
            <a:endParaRPr lang="en-US" sz="3200" dirty="0">
              <a:solidFill>
                <a:schemeClr val="tx1">
                  <a:lumMod val="50000"/>
                  <a:lumOff val="50000"/>
                </a:schemeClr>
              </a:solidFill>
            </a:endParaRPr>
          </a:p>
        </p:txBody>
      </p:sp>
      <p:pic>
        <p:nvPicPr>
          <p:cNvPr id="4" name="Picture 3"/>
          <p:cNvPicPr>
            <a:picLocks noChangeAspect="1"/>
          </p:cNvPicPr>
          <p:nvPr/>
        </p:nvPicPr>
        <p:blipFill>
          <a:blip r:embed="rId3"/>
          <a:stretch>
            <a:fillRect/>
          </a:stretch>
        </p:blipFill>
        <p:spPr>
          <a:xfrm>
            <a:off x="505238" y="1348547"/>
            <a:ext cx="11357111" cy="5190365"/>
          </a:xfrm>
          <a:prstGeom prst="rect">
            <a:avLst/>
          </a:prstGeom>
        </p:spPr>
      </p:pic>
    </p:spTree>
    <p:extLst>
      <p:ext uri="{BB962C8B-B14F-4D97-AF65-F5344CB8AC3E}">
        <p14:creationId xmlns:p14="http://schemas.microsoft.com/office/powerpoint/2010/main" val="85559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A0A8-61C1-44F0-921B-182101CE364C}"/>
              </a:ext>
            </a:extLst>
          </p:cNvPr>
          <p:cNvSpPr>
            <a:spLocks noGrp="1"/>
          </p:cNvSpPr>
          <p:nvPr>
            <p:ph type="title"/>
          </p:nvPr>
        </p:nvSpPr>
        <p:spPr>
          <a:xfrm>
            <a:off x="3899451" y="115610"/>
            <a:ext cx="8292549" cy="759033"/>
          </a:xfrm>
        </p:spPr>
        <p:txBody>
          <a:bodyPr>
            <a:normAutofit/>
          </a:bodyPr>
          <a:lstStyle/>
          <a:p>
            <a:pPr algn="ctr"/>
            <a:r>
              <a:rPr lang="en-US" sz="4800" b="1" dirty="0" smtClean="0">
                <a:solidFill>
                  <a:srgbClr val="1D7AD2"/>
                </a:solidFill>
                <a:latin typeface="+mn-lt"/>
              </a:rPr>
              <a:t>Examples</a:t>
            </a:r>
            <a:endParaRPr lang="en-US" sz="4800" b="1" dirty="0">
              <a:solidFill>
                <a:srgbClr val="1D7AD2"/>
              </a:solidFill>
              <a:latin typeface="+mn-lt"/>
            </a:endParaRPr>
          </a:p>
        </p:txBody>
      </p:sp>
      <p:sp>
        <p:nvSpPr>
          <p:cNvPr id="3" name="Content Placeholder 2">
            <a:extLst>
              <a:ext uri="{FF2B5EF4-FFF2-40B4-BE49-F238E27FC236}">
                <a16:creationId xmlns:a16="http://schemas.microsoft.com/office/drawing/2014/main" id="{A097A524-1FD3-4357-90E3-25C65CA106E3}"/>
              </a:ext>
            </a:extLst>
          </p:cNvPr>
          <p:cNvSpPr>
            <a:spLocks noGrp="1"/>
          </p:cNvSpPr>
          <p:nvPr>
            <p:ph idx="1"/>
          </p:nvPr>
        </p:nvSpPr>
        <p:spPr>
          <a:xfrm>
            <a:off x="400877" y="1348547"/>
            <a:ext cx="11565835" cy="5145018"/>
          </a:xfrm>
        </p:spPr>
        <p:txBody>
          <a:bodyPr>
            <a:normAutofit/>
          </a:bodyPr>
          <a:lstStyle/>
          <a:p>
            <a:pPr marL="0" indent="0">
              <a:buNone/>
            </a:pPr>
            <a:endParaRPr lang="en-US" sz="3200" dirty="0" smtClean="0">
              <a:solidFill>
                <a:schemeClr val="tx1">
                  <a:lumMod val="50000"/>
                  <a:lumOff val="50000"/>
                </a:schemeClr>
              </a:solidFill>
            </a:endParaRPr>
          </a:p>
          <a:p>
            <a:endParaRPr lang="en-US" sz="3200" dirty="0">
              <a:solidFill>
                <a:schemeClr val="tx1">
                  <a:lumMod val="50000"/>
                  <a:lumOff val="50000"/>
                </a:schemeClr>
              </a:solidFill>
            </a:endParaRPr>
          </a:p>
          <a:p>
            <a:pPr marL="0" indent="0">
              <a:buNone/>
            </a:pPr>
            <a:endParaRPr lang="en-US" sz="3200" dirty="0">
              <a:solidFill>
                <a:schemeClr val="tx1">
                  <a:lumMod val="50000"/>
                  <a:lumOff val="50000"/>
                </a:schemeClr>
              </a:solidFill>
            </a:endParaRPr>
          </a:p>
        </p:txBody>
      </p:sp>
      <p:pic>
        <p:nvPicPr>
          <p:cNvPr id="4" name="Picture 3"/>
          <p:cNvPicPr>
            <a:picLocks noChangeAspect="1"/>
          </p:cNvPicPr>
          <p:nvPr/>
        </p:nvPicPr>
        <p:blipFill>
          <a:blip r:embed="rId3"/>
          <a:stretch>
            <a:fillRect/>
          </a:stretch>
        </p:blipFill>
        <p:spPr>
          <a:xfrm>
            <a:off x="2540001" y="1562099"/>
            <a:ext cx="7536872" cy="4718627"/>
          </a:xfrm>
          <a:prstGeom prst="rect">
            <a:avLst/>
          </a:prstGeom>
        </p:spPr>
      </p:pic>
      <p:sp>
        <p:nvSpPr>
          <p:cNvPr id="5" name="TextBox 4"/>
          <p:cNvSpPr txBox="1"/>
          <p:nvPr/>
        </p:nvSpPr>
        <p:spPr>
          <a:xfrm>
            <a:off x="2752436" y="1828800"/>
            <a:ext cx="1865746" cy="443345"/>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9578109" y="5689600"/>
            <a:ext cx="498764" cy="591126"/>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927315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A0A8-61C1-44F0-921B-182101CE364C}"/>
              </a:ext>
            </a:extLst>
          </p:cNvPr>
          <p:cNvSpPr>
            <a:spLocks noGrp="1"/>
          </p:cNvSpPr>
          <p:nvPr>
            <p:ph type="title"/>
          </p:nvPr>
        </p:nvSpPr>
        <p:spPr>
          <a:xfrm>
            <a:off x="3899451" y="115610"/>
            <a:ext cx="8292549" cy="759033"/>
          </a:xfrm>
        </p:spPr>
        <p:txBody>
          <a:bodyPr>
            <a:normAutofit/>
          </a:bodyPr>
          <a:lstStyle/>
          <a:p>
            <a:pPr algn="ctr"/>
            <a:r>
              <a:rPr lang="en-US" sz="4800" b="1" dirty="0" smtClean="0">
                <a:solidFill>
                  <a:srgbClr val="1D7AD2"/>
                </a:solidFill>
                <a:latin typeface="+mn-lt"/>
              </a:rPr>
              <a:t>Examples</a:t>
            </a:r>
            <a:endParaRPr lang="en-US" sz="4800" b="1" dirty="0">
              <a:solidFill>
                <a:srgbClr val="1D7AD2"/>
              </a:solidFill>
              <a:latin typeface="+mn-lt"/>
            </a:endParaRPr>
          </a:p>
        </p:txBody>
      </p:sp>
      <p:sp>
        <p:nvSpPr>
          <p:cNvPr id="3" name="Content Placeholder 2">
            <a:extLst>
              <a:ext uri="{FF2B5EF4-FFF2-40B4-BE49-F238E27FC236}">
                <a16:creationId xmlns:a16="http://schemas.microsoft.com/office/drawing/2014/main" id="{A097A524-1FD3-4357-90E3-25C65CA106E3}"/>
              </a:ext>
            </a:extLst>
          </p:cNvPr>
          <p:cNvSpPr>
            <a:spLocks noGrp="1"/>
          </p:cNvSpPr>
          <p:nvPr>
            <p:ph idx="1"/>
          </p:nvPr>
        </p:nvSpPr>
        <p:spPr>
          <a:xfrm>
            <a:off x="400877" y="1348547"/>
            <a:ext cx="11565835" cy="5145018"/>
          </a:xfrm>
        </p:spPr>
        <p:txBody>
          <a:bodyPr>
            <a:normAutofit/>
          </a:bodyPr>
          <a:lstStyle/>
          <a:p>
            <a:pPr marL="0" indent="0">
              <a:buNone/>
            </a:pPr>
            <a:endParaRPr lang="en-US" sz="3200" dirty="0">
              <a:solidFill>
                <a:schemeClr val="tx1">
                  <a:lumMod val="50000"/>
                  <a:lumOff val="50000"/>
                </a:schemeClr>
              </a:solidFill>
            </a:endParaRPr>
          </a:p>
        </p:txBody>
      </p:sp>
      <p:pic>
        <p:nvPicPr>
          <p:cNvPr id="4" name="Picture 3"/>
          <p:cNvPicPr>
            <a:picLocks noChangeAspect="1"/>
          </p:cNvPicPr>
          <p:nvPr/>
        </p:nvPicPr>
        <p:blipFill>
          <a:blip r:embed="rId3"/>
          <a:stretch>
            <a:fillRect/>
          </a:stretch>
        </p:blipFill>
        <p:spPr>
          <a:xfrm>
            <a:off x="3186545" y="1662546"/>
            <a:ext cx="5818910" cy="4017818"/>
          </a:xfrm>
          <a:prstGeom prst="rect">
            <a:avLst/>
          </a:prstGeom>
        </p:spPr>
      </p:pic>
    </p:spTree>
    <p:extLst>
      <p:ext uri="{BB962C8B-B14F-4D97-AF65-F5344CB8AC3E}">
        <p14:creationId xmlns:p14="http://schemas.microsoft.com/office/powerpoint/2010/main" val="159410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A0A8-61C1-44F0-921B-182101CE364C}"/>
              </a:ext>
            </a:extLst>
          </p:cNvPr>
          <p:cNvSpPr>
            <a:spLocks noGrp="1"/>
          </p:cNvSpPr>
          <p:nvPr>
            <p:ph type="title"/>
          </p:nvPr>
        </p:nvSpPr>
        <p:spPr>
          <a:xfrm>
            <a:off x="3899451" y="115610"/>
            <a:ext cx="8292549" cy="759033"/>
          </a:xfrm>
        </p:spPr>
        <p:txBody>
          <a:bodyPr>
            <a:normAutofit/>
          </a:bodyPr>
          <a:lstStyle/>
          <a:p>
            <a:pPr algn="ctr"/>
            <a:r>
              <a:rPr lang="en-US" sz="4800" b="1" dirty="0" smtClean="0">
                <a:solidFill>
                  <a:srgbClr val="1D7AD2"/>
                </a:solidFill>
                <a:latin typeface="+mn-lt"/>
              </a:rPr>
              <a:t>160D-1110 (a)(2</a:t>
            </a:r>
            <a:r>
              <a:rPr lang="en-US" sz="4800" b="1" dirty="0">
                <a:solidFill>
                  <a:srgbClr val="1D7AD2"/>
                </a:solidFill>
                <a:latin typeface="+mn-lt"/>
              </a:rPr>
              <a:t>)</a:t>
            </a:r>
            <a:r>
              <a:rPr lang="en-US" sz="3200" b="1" dirty="0" smtClean="0">
                <a:solidFill>
                  <a:srgbClr val="1D7AD2"/>
                </a:solidFill>
                <a:latin typeface="+mn-lt"/>
              </a:rPr>
              <a:t> </a:t>
            </a:r>
            <a:r>
              <a:rPr lang="en-US" sz="3200" dirty="0" smtClean="0">
                <a:solidFill>
                  <a:srgbClr val="7030A0"/>
                </a:solidFill>
                <a:latin typeface="+mn-lt"/>
              </a:rPr>
              <a:t>(Plumbing)</a:t>
            </a:r>
            <a:endParaRPr lang="en-US" sz="3200" b="1" dirty="0">
              <a:solidFill>
                <a:srgbClr val="1D7AD2"/>
              </a:solidFill>
              <a:latin typeface="+mn-lt"/>
            </a:endParaRPr>
          </a:p>
        </p:txBody>
      </p:sp>
      <p:sp>
        <p:nvSpPr>
          <p:cNvPr id="3" name="Content Placeholder 2">
            <a:extLst>
              <a:ext uri="{FF2B5EF4-FFF2-40B4-BE49-F238E27FC236}">
                <a16:creationId xmlns:a16="http://schemas.microsoft.com/office/drawing/2014/main" id="{A097A524-1FD3-4357-90E3-25C65CA106E3}"/>
              </a:ext>
            </a:extLst>
          </p:cNvPr>
          <p:cNvSpPr>
            <a:spLocks noGrp="1"/>
          </p:cNvSpPr>
          <p:nvPr>
            <p:ph idx="1"/>
          </p:nvPr>
        </p:nvSpPr>
        <p:spPr>
          <a:xfrm>
            <a:off x="400877" y="1348547"/>
            <a:ext cx="11565835" cy="5145018"/>
          </a:xfrm>
        </p:spPr>
        <p:txBody>
          <a:bodyPr>
            <a:normAutofit/>
          </a:bodyPr>
          <a:lstStyle/>
          <a:p>
            <a:r>
              <a:rPr lang="en-US" dirty="0" smtClean="0"/>
              <a:t>(2)The </a:t>
            </a:r>
            <a:r>
              <a:rPr lang="en-US" dirty="0"/>
              <a:t>installation, extension, or general repair of any plumbing system </a:t>
            </a:r>
            <a:r>
              <a:rPr lang="en-US" b="1" i="1" dirty="0">
                <a:effectLst>
                  <a:outerShdw blurRad="38100" dist="38100" dir="2700000" algn="tl">
                    <a:srgbClr val="000000">
                      <a:alpha val="43137"/>
                    </a:srgbClr>
                  </a:outerShdw>
                </a:effectLst>
              </a:rPr>
              <a:t>except </a:t>
            </a:r>
            <a:r>
              <a:rPr lang="en-US" dirty="0"/>
              <a:t>that in any </a:t>
            </a:r>
            <a:r>
              <a:rPr lang="en-US" u="sng" dirty="0"/>
              <a:t>one-or two-family dwelling </a:t>
            </a:r>
            <a:r>
              <a:rPr lang="en-US" dirty="0"/>
              <a:t>unit a permit is not required for the </a:t>
            </a:r>
            <a:r>
              <a:rPr lang="en-US" i="1" dirty="0"/>
              <a:t>connection of a water heater that is being replaced </a:t>
            </a:r>
            <a:r>
              <a:rPr lang="en-US" b="1" i="1" dirty="0">
                <a:effectLst>
                  <a:outerShdw blurRad="38100" dist="38100" dir="2700000" algn="tl">
                    <a:srgbClr val="000000">
                      <a:alpha val="43137"/>
                    </a:srgbClr>
                  </a:outerShdw>
                </a:effectLst>
              </a:rPr>
              <a:t>if </a:t>
            </a:r>
            <a:r>
              <a:rPr lang="en-US" b="1" i="1" dirty="0" smtClean="0">
                <a:effectLst>
                  <a:outerShdw blurRad="38100" dist="38100" dir="2700000" algn="tl">
                    <a:srgbClr val="000000">
                      <a:alpha val="43137"/>
                    </a:srgbClr>
                  </a:outerShdw>
                </a:effectLst>
              </a:rPr>
              <a:t>:</a:t>
            </a:r>
          </a:p>
          <a:p>
            <a:pPr marL="571500" indent="-571500" algn="ctr">
              <a:buAutoNum type="romanLcParenBoth"/>
            </a:pPr>
            <a:r>
              <a:rPr lang="en-US" dirty="0" smtClean="0"/>
              <a:t>the </a:t>
            </a:r>
            <a:r>
              <a:rPr lang="en-US" dirty="0"/>
              <a:t>work is performed by a person licensed under G.S.87-21 who personally examines the work at completion and ensures that a leak test has been performed on the gas piping, and </a:t>
            </a:r>
            <a:endParaRPr lang="en-US" dirty="0" smtClean="0"/>
          </a:p>
          <a:p>
            <a:pPr marL="0" indent="0" algn="ctr">
              <a:buNone/>
            </a:pPr>
            <a:r>
              <a:rPr lang="en-US" dirty="0"/>
              <a:t> </a:t>
            </a:r>
            <a:r>
              <a:rPr lang="en-US" dirty="0" smtClean="0"/>
              <a:t> (</a:t>
            </a:r>
            <a:r>
              <a:rPr lang="en-US" dirty="0"/>
              <a:t>ii) the energy use rate or thermal input is not greater than that of the </a:t>
            </a:r>
            <a:r>
              <a:rPr lang="en-US" dirty="0" smtClean="0"/>
              <a:t>          water </a:t>
            </a:r>
            <a:r>
              <a:rPr lang="en-US" dirty="0"/>
              <a:t>heater that is being replaced, there is no change in fuel, energy source, location, capacity, or routing or sizing of venting and piping, and the replacement is installed in accordance with the current edition of the State Building </a:t>
            </a:r>
            <a:r>
              <a:rPr lang="en-US" dirty="0" smtClean="0"/>
              <a:t>Code</a:t>
            </a:r>
            <a:endParaRPr lang="en-US" sz="3200" dirty="0">
              <a:solidFill>
                <a:schemeClr val="tx1">
                  <a:lumMod val="50000"/>
                  <a:lumOff val="50000"/>
                </a:schemeClr>
              </a:solidFill>
            </a:endParaRPr>
          </a:p>
        </p:txBody>
      </p:sp>
    </p:spTree>
    <p:extLst>
      <p:ext uri="{BB962C8B-B14F-4D97-AF65-F5344CB8AC3E}">
        <p14:creationId xmlns:p14="http://schemas.microsoft.com/office/powerpoint/2010/main" val="1058772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TotalTime>
  <Words>1873</Words>
  <Application>Microsoft Office PowerPoint</Application>
  <PresentationFormat>Widescreen</PresentationFormat>
  <Paragraphs>95</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Courier New</vt:lpstr>
      <vt:lpstr>Wingdings</vt:lpstr>
      <vt:lpstr>Office Theme</vt:lpstr>
      <vt:lpstr>Permits When they are required</vt:lpstr>
      <vt:lpstr>General Statutes</vt:lpstr>
      <vt:lpstr>160D-1110 a –a1(BUILDING)</vt:lpstr>
      <vt:lpstr>160D-1110 (c) </vt:lpstr>
      <vt:lpstr>160D-1110(c)</vt:lpstr>
      <vt:lpstr>Examples</vt:lpstr>
      <vt:lpstr>Examples</vt:lpstr>
      <vt:lpstr>Examples</vt:lpstr>
      <vt:lpstr>160D-1110 (a)(2) (Plumbing)</vt:lpstr>
      <vt:lpstr>160D-1110 (a)(2)</vt:lpstr>
      <vt:lpstr>160D-1110 (c)(2)</vt:lpstr>
      <vt:lpstr>160D-1110 (a)(3)(Mechanical)</vt:lpstr>
      <vt:lpstr>160D-1110 (a)(4)(Electrical)</vt:lpstr>
      <vt:lpstr>160D-1110 (a)(4) </vt:lpstr>
      <vt:lpstr>160D-1110 (C)</vt:lpstr>
      <vt:lpstr>160D-1110 (d) (Multi-Trade)</vt:lpstr>
      <vt:lpstr>160D-1110 (d)</vt:lpstr>
      <vt:lpstr>160D-1110 (d)</vt:lpstr>
      <vt:lpstr>160D-1110 (e-h)</vt:lpstr>
      <vt:lpstr>Additional Statutory References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Kenneth</dc:creator>
  <cp:lastModifiedBy>Jason Everage</cp:lastModifiedBy>
  <cp:revision>48</cp:revision>
  <dcterms:created xsi:type="dcterms:W3CDTF">2020-12-01T01:16:00Z</dcterms:created>
  <dcterms:modified xsi:type="dcterms:W3CDTF">2024-02-15T19:41:36Z</dcterms:modified>
</cp:coreProperties>
</file>